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Average"/>
      <p:regular r:id="rId56"/>
    </p:embeddedFont>
    <p:embeddedFont>
      <p:font typeface="Oswal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Oswald-regular.fntdata"/><Relationship Id="rId12" Type="http://schemas.openxmlformats.org/officeDocument/2006/relationships/slide" Target="slides/slide7.xml"/><Relationship Id="rId56"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f4d81c06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f4d81c06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f4e229d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f4e229d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f4d81c06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f4d81c06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f4e22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f4e22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f4e229dd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f4e229dd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f4d81c06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f4d81c06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f52a7ac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f52a7ac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f52a7ac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f52a7ac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f52a7aca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f52a7ac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f52a7aca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f52a7aca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f52a7ac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f52a7ac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f4d81c0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f4d81c0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f52a7aca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f52a7aca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f52a7aca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f52a7aca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f4d81c06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f4d81c06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f4d81c065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f4d81c065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f4d81c06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f4d81c06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f4d81c065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f4d81c065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f4d81c06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f4d81c06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f4d81c06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f4d81c06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f4d81c06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f4d81c06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f4d81c06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f4d81c06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f4d81c06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f4d81c065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f4d81c06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f4d81c06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f4d81c06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f4d81c06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f4d81c06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f4d81c06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f4d81c06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f4d81c06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f4d81c06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f4d81c06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f4d81c06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f4d81c06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f4d81c065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f4d81c06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f4d81c065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f4d81c065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f4d81c065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f4d81c065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f4d81c065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f4d81c065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f4d81c065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f4d81c065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f52a7aca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f52a7aca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https://arxiv.org/pdf/1605.07678.pdf</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f4d81c06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f4d81c06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f4d81c06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f4d81c06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f4d81c06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f4d81c06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f4d81c06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f4d81c06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f4d81c065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f4d81c065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f4d81c06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f4d81c06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f4d81c06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f4d81c06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f4d81c065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f4d81c06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f4d81c06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f4d81c06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f4d81c065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f4d81c065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f52a7aca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4f52a7aca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https://pytorch.org/docs/stable/nn.html#convolution-functions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f4d81c065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f4d81c065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f4d81c065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f4d81c065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f4d81c0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f4d81c0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f4d81c06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f4d81c06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www.youtube.com/watch?v=UU2esxycMAw" TargetMode="Externa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distill.pub/2017/feature-visualizat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tkipf.github.io/graph-convolutional-network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25"/>
          <p:cNvPicPr preferRelativeResize="0"/>
          <p:nvPr/>
        </p:nvPicPr>
        <p:blipFill>
          <a:blip r:embed="rId3">
            <a:alphaModFix/>
          </a:blip>
          <a:stretch>
            <a:fillRect/>
          </a:stretch>
        </p:blipFill>
        <p:spPr>
          <a:xfrm>
            <a:off x="3143250" y="174438"/>
            <a:ext cx="2857500" cy="4794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Complex cells</a:t>
            </a:r>
            <a:endParaRPr>
              <a:latin typeface="Times New Roman"/>
              <a:ea typeface="Times New Roman"/>
              <a:cs typeface="Times New Roman"/>
              <a:sym typeface="Times New Roman"/>
            </a:endParaRPr>
          </a:p>
        </p:txBody>
      </p:sp>
      <p:pic>
        <p:nvPicPr>
          <p:cNvPr descr="trimmed from http://www.youtube.com/watch?v=8VdFf3egwfg" id="171" name="Google Shape;171;p34" title="Hubel &amp; Wiesel - V1 complex cell">
            <a:hlinkClick r:id="rId3"/>
          </p:cNvPr>
          <p:cNvPicPr preferRelativeResize="0"/>
          <p:nvPr/>
        </p:nvPicPr>
        <p:blipFill>
          <a:blip r:embed="rId4">
            <a:alphaModFix/>
          </a:blip>
          <a:stretch>
            <a:fillRect/>
          </a:stretch>
        </p:blipFill>
        <p:spPr>
          <a:xfrm>
            <a:off x="2286000" y="1099400"/>
            <a:ext cx="4572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5"/>
          <p:cNvSpPr txBox="1"/>
          <p:nvPr/>
        </p:nvSpPr>
        <p:spPr>
          <a:xfrm>
            <a:off x="2657675" y="140025"/>
            <a:ext cx="4001700" cy="493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77" name="Google Shape;177;p3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Invariances</a:t>
            </a:r>
            <a:endParaRPr>
              <a:latin typeface="Times New Roman"/>
              <a:ea typeface="Times New Roman"/>
              <a:cs typeface="Times New Roman"/>
              <a:sym typeface="Times New Roman"/>
            </a:endParaRPr>
          </a:p>
        </p:txBody>
      </p:sp>
      <p:pic>
        <p:nvPicPr>
          <p:cNvPr id="178" name="Google Shape;178;p35"/>
          <p:cNvPicPr preferRelativeResize="0"/>
          <p:nvPr/>
        </p:nvPicPr>
        <p:blipFill>
          <a:blip r:embed="rId3">
            <a:alphaModFix/>
          </a:blip>
          <a:stretch>
            <a:fillRect/>
          </a:stretch>
        </p:blipFill>
        <p:spPr>
          <a:xfrm>
            <a:off x="3113175" y="311200"/>
            <a:ext cx="3384450" cy="4590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Not entirely true</a:t>
            </a:r>
            <a:endParaRPr>
              <a:latin typeface="Times New Roman"/>
              <a:ea typeface="Times New Roman"/>
              <a:cs typeface="Times New Roman"/>
              <a:sym typeface="Times New Roman"/>
            </a:endParaRPr>
          </a:p>
        </p:txBody>
      </p:sp>
      <p:pic>
        <p:nvPicPr>
          <p:cNvPr id="184" name="Google Shape;184;p36"/>
          <p:cNvPicPr preferRelativeResize="0"/>
          <p:nvPr/>
        </p:nvPicPr>
        <p:blipFill>
          <a:blip r:embed="rId3">
            <a:alphaModFix/>
          </a:blip>
          <a:stretch>
            <a:fillRect/>
          </a:stretch>
        </p:blipFill>
        <p:spPr>
          <a:xfrm>
            <a:off x="262748" y="1227350"/>
            <a:ext cx="3132601" cy="2623625"/>
          </a:xfrm>
          <a:prstGeom prst="rect">
            <a:avLst/>
          </a:prstGeom>
          <a:noFill/>
          <a:ln>
            <a:noFill/>
          </a:ln>
        </p:spPr>
      </p:pic>
      <p:sp>
        <p:nvSpPr>
          <p:cNvPr id="185" name="Google Shape;185;p36"/>
          <p:cNvSpPr txBox="1"/>
          <p:nvPr/>
        </p:nvSpPr>
        <p:spPr>
          <a:xfrm>
            <a:off x="50525" y="4648350"/>
            <a:ext cx="3001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Times New Roman"/>
                <a:ea typeface="Times New Roman"/>
                <a:cs typeface="Times New Roman"/>
                <a:sym typeface="Times New Roman"/>
              </a:rPr>
              <a:t>Betsch et al 2004</a:t>
            </a:r>
            <a:endParaRPr/>
          </a:p>
        </p:txBody>
      </p:sp>
      <p:pic>
        <p:nvPicPr>
          <p:cNvPr id="186" name="Google Shape;186;p36"/>
          <p:cNvPicPr preferRelativeResize="0"/>
          <p:nvPr/>
        </p:nvPicPr>
        <p:blipFill>
          <a:blip r:embed="rId4">
            <a:alphaModFix/>
          </a:blip>
          <a:stretch>
            <a:fillRect/>
          </a:stretch>
        </p:blipFill>
        <p:spPr>
          <a:xfrm>
            <a:off x="3809650" y="921425"/>
            <a:ext cx="4737325" cy="1926350"/>
          </a:xfrm>
          <a:prstGeom prst="rect">
            <a:avLst/>
          </a:prstGeom>
          <a:noFill/>
          <a:ln>
            <a:noFill/>
          </a:ln>
        </p:spPr>
      </p:pic>
      <p:pic>
        <p:nvPicPr>
          <p:cNvPr id="187" name="Google Shape;187;p36"/>
          <p:cNvPicPr preferRelativeResize="0"/>
          <p:nvPr/>
        </p:nvPicPr>
        <p:blipFill rotWithShape="1">
          <a:blip r:embed="rId5">
            <a:alphaModFix/>
          </a:blip>
          <a:srcRect b="0" l="0" r="49962" t="0"/>
          <a:stretch/>
        </p:blipFill>
        <p:spPr>
          <a:xfrm>
            <a:off x="3809650" y="2979950"/>
            <a:ext cx="1768399" cy="199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Is convolution good?</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8"/>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What is a CNN?</a:t>
            </a:r>
            <a:endParaRPr b="1" sz="36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a convolution?</a:t>
            </a:r>
            <a:endParaRPr>
              <a:latin typeface="Times New Roman"/>
              <a:ea typeface="Times New Roman"/>
              <a:cs typeface="Times New Roman"/>
              <a:sym typeface="Times New Roman"/>
            </a:endParaRPr>
          </a:p>
        </p:txBody>
      </p:sp>
      <p:pic>
        <p:nvPicPr>
          <p:cNvPr id="203" name="Google Shape;203;p39"/>
          <p:cNvPicPr preferRelativeResize="0"/>
          <p:nvPr/>
        </p:nvPicPr>
        <p:blipFill>
          <a:blip r:embed="rId3">
            <a:alphaModFix/>
          </a:blip>
          <a:stretch>
            <a:fillRect/>
          </a:stretch>
        </p:blipFill>
        <p:spPr>
          <a:xfrm>
            <a:off x="2661513" y="1104875"/>
            <a:ext cx="3820975"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a convolution (in general)?</a:t>
            </a:r>
            <a:endParaRPr>
              <a:latin typeface="Times New Roman"/>
              <a:ea typeface="Times New Roman"/>
              <a:cs typeface="Times New Roman"/>
              <a:sym typeface="Times New Roman"/>
            </a:endParaRPr>
          </a:p>
        </p:txBody>
      </p:sp>
      <p:sp>
        <p:nvSpPr>
          <p:cNvPr id="209" name="Google Shape;209;p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a:t>
            </a:r>
            <a:r>
              <a:rPr lang="en"/>
              <a:t>In mathematics, convolution is a mathematical operation on two functions (f and g) to produce a third function that expresses how the shape of one is modified by the other.  The term convolution refers to both the result function and to the process of computing it. Convolution is similar to cross-correlation." -- Wikipedia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41"/>
          <p:cNvSpPr/>
          <p:nvPr/>
        </p:nvSpPr>
        <p:spPr>
          <a:xfrm>
            <a:off x="388800" y="3068425"/>
            <a:ext cx="5454300" cy="119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1"/>
          <p:cNvSpPr/>
          <p:nvPr/>
        </p:nvSpPr>
        <p:spPr>
          <a:xfrm>
            <a:off x="388925" y="1505575"/>
            <a:ext cx="5454600" cy="97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a convolution (in mathematics)?</a:t>
            </a:r>
            <a:endParaRPr>
              <a:latin typeface="Times New Roman"/>
              <a:ea typeface="Times New Roman"/>
              <a:cs typeface="Times New Roman"/>
              <a:sym typeface="Times New Roman"/>
            </a:endParaRPr>
          </a:p>
        </p:txBody>
      </p:sp>
      <p:pic>
        <p:nvPicPr>
          <p:cNvPr id="217" name="Google Shape;217;p41"/>
          <p:cNvPicPr preferRelativeResize="0"/>
          <p:nvPr/>
        </p:nvPicPr>
        <p:blipFill>
          <a:blip r:embed="rId3">
            <a:alphaModFix/>
          </a:blip>
          <a:stretch>
            <a:fillRect/>
          </a:stretch>
        </p:blipFill>
        <p:spPr>
          <a:xfrm>
            <a:off x="388975" y="1505575"/>
            <a:ext cx="5454450" cy="976900"/>
          </a:xfrm>
          <a:prstGeom prst="rect">
            <a:avLst/>
          </a:prstGeom>
          <a:noFill/>
          <a:ln>
            <a:noFill/>
          </a:ln>
        </p:spPr>
      </p:pic>
      <p:pic>
        <p:nvPicPr>
          <p:cNvPr id="218" name="Google Shape;218;p41"/>
          <p:cNvPicPr preferRelativeResize="0"/>
          <p:nvPr/>
        </p:nvPicPr>
        <p:blipFill>
          <a:blip r:embed="rId4">
            <a:alphaModFix/>
          </a:blip>
          <a:stretch>
            <a:fillRect/>
          </a:stretch>
        </p:blipFill>
        <p:spPr>
          <a:xfrm>
            <a:off x="388975" y="3068425"/>
            <a:ext cx="5454450" cy="1190460"/>
          </a:xfrm>
          <a:prstGeom prst="rect">
            <a:avLst/>
          </a:prstGeom>
          <a:noFill/>
          <a:ln>
            <a:noFill/>
          </a:ln>
        </p:spPr>
      </p:pic>
      <p:sp>
        <p:nvSpPr>
          <p:cNvPr id="219" name="Google Shape;219;p41"/>
          <p:cNvSpPr txBox="1"/>
          <p:nvPr>
            <p:ph idx="1" type="body"/>
          </p:nvPr>
        </p:nvSpPr>
        <p:spPr>
          <a:xfrm>
            <a:off x="5904700" y="1152475"/>
            <a:ext cx="304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Procedure to compute:</a:t>
            </a:r>
            <a:endParaRPr u="sng">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AutoNum type="arabicPeriod"/>
            </a:pPr>
            <a:r>
              <a:rPr lang="en">
                <a:latin typeface="Times New Roman"/>
                <a:ea typeface="Times New Roman"/>
                <a:cs typeface="Times New Roman"/>
                <a:sym typeface="Times New Roman"/>
              </a:rPr>
              <a:t>Express </a:t>
            </a:r>
            <a:r>
              <a:rPr i="1" lang="en">
                <a:latin typeface="Times New Roman"/>
                <a:ea typeface="Times New Roman"/>
                <a:cs typeface="Times New Roman"/>
                <a:sym typeface="Times New Roman"/>
              </a:rPr>
              <a:t>f, g</a:t>
            </a:r>
            <a:r>
              <a:rPr i="1" lang="en"/>
              <a:t> </a:t>
            </a:r>
            <a:r>
              <a:rPr lang="en"/>
              <a:t>in terms of dummy variable 𝛕</a:t>
            </a:r>
            <a:endParaRPr/>
          </a:p>
          <a:p>
            <a:pPr indent="-342900" lvl="0" marL="457200" rtl="0" algn="l">
              <a:spcBef>
                <a:spcPts val="0"/>
              </a:spcBef>
              <a:spcAft>
                <a:spcPts val="0"/>
              </a:spcAft>
              <a:buSzPts val="1800"/>
              <a:buAutoNum type="arabicPeriod"/>
            </a:pPr>
            <a:r>
              <a:rPr lang="en"/>
              <a:t>Reflect </a:t>
            </a:r>
            <a:r>
              <a:rPr i="1" lang="en"/>
              <a:t>g </a:t>
            </a:r>
            <a:r>
              <a:rPr lang="en"/>
              <a:t>into </a:t>
            </a:r>
            <a:r>
              <a:rPr i="1" lang="en"/>
              <a:t>g(-</a:t>
            </a:r>
            <a:r>
              <a:rPr i="1" lang="en"/>
              <a:t>𝛕)</a:t>
            </a:r>
            <a:endParaRPr i="1"/>
          </a:p>
          <a:p>
            <a:pPr indent="-342900" lvl="0" marL="457200" rtl="0" algn="l">
              <a:spcBef>
                <a:spcPts val="0"/>
              </a:spcBef>
              <a:spcAft>
                <a:spcPts val="0"/>
              </a:spcAft>
              <a:buSzPts val="1800"/>
              <a:buAutoNum type="arabicPeriod"/>
            </a:pPr>
            <a:r>
              <a:rPr lang="en"/>
              <a:t>Add phase </a:t>
            </a:r>
            <a:r>
              <a:rPr i="1" lang="en"/>
              <a:t>t </a:t>
            </a:r>
            <a:r>
              <a:rPr lang="en"/>
              <a:t>to get </a:t>
            </a:r>
            <a:r>
              <a:rPr i="1" lang="en"/>
              <a:t>g(t-𝛕</a:t>
            </a:r>
            <a:r>
              <a:rPr lang="en"/>
              <a:t>)</a:t>
            </a:r>
            <a:endParaRPr/>
          </a:p>
          <a:p>
            <a:pPr indent="-342900" lvl="0" marL="457200" rtl="0" algn="l">
              <a:spcBef>
                <a:spcPts val="0"/>
              </a:spcBef>
              <a:spcAft>
                <a:spcPts val="0"/>
              </a:spcAft>
              <a:buSzPts val="1800"/>
              <a:buAutoNum type="arabicPeriod"/>
            </a:pPr>
            <a:r>
              <a:rPr lang="en"/>
              <a:t>For each phase </a:t>
            </a:r>
            <a:r>
              <a:rPr i="1" lang="en"/>
              <a:t>t</a:t>
            </a:r>
            <a:r>
              <a:rPr lang="en"/>
              <a:t>, compute the integral of product </a:t>
            </a:r>
            <a:r>
              <a:rPr i="1" lang="en"/>
              <a:t>f(</a:t>
            </a:r>
            <a:r>
              <a:rPr lang="en"/>
              <a:t>𝛕)</a:t>
            </a:r>
            <a:r>
              <a:rPr i="1" lang="en"/>
              <a:t>g(t-𝛕</a:t>
            </a:r>
            <a:r>
              <a:rPr lang="en"/>
              <a:t>).</a:t>
            </a:r>
            <a:endParaRPr i="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2"/>
          <p:cNvSpPr/>
          <p:nvPr/>
        </p:nvSpPr>
        <p:spPr>
          <a:xfrm>
            <a:off x="614425" y="1065150"/>
            <a:ext cx="3376200" cy="382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42"/>
          <p:cNvPicPr preferRelativeResize="0"/>
          <p:nvPr/>
        </p:nvPicPr>
        <p:blipFill>
          <a:blip r:embed="rId3">
            <a:alphaModFix/>
          </a:blip>
          <a:stretch>
            <a:fillRect/>
          </a:stretch>
        </p:blipFill>
        <p:spPr>
          <a:xfrm>
            <a:off x="614425" y="1065150"/>
            <a:ext cx="3376104" cy="3820976"/>
          </a:xfrm>
          <a:prstGeom prst="rect">
            <a:avLst/>
          </a:prstGeom>
          <a:noFill/>
          <a:ln>
            <a:noFill/>
          </a:ln>
        </p:spPr>
      </p:pic>
      <p:sp>
        <p:nvSpPr>
          <p:cNvPr id="226" name="Google Shape;22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a convolution (in mathematics)?</a:t>
            </a:r>
            <a:endParaRPr>
              <a:latin typeface="Times New Roman"/>
              <a:ea typeface="Times New Roman"/>
              <a:cs typeface="Times New Roman"/>
              <a:sym typeface="Times New Roman"/>
            </a:endParaRPr>
          </a:p>
        </p:txBody>
      </p:sp>
      <p:pic>
        <p:nvPicPr>
          <p:cNvPr id="227" name="Google Shape;227;p42"/>
          <p:cNvPicPr preferRelativeResize="0"/>
          <p:nvPr/>
        </p:nvPicPr>
        <p:blipFill>
          <a:blip r:embed="rId4">
            <a:alphaModFix/>
          </a:blip>
          <a:stretch>
            <a:fillRect/>
          </a:stretch>
        </p:blipFill>
        <p:spPr>
          <a:xfrm>
            <a:off x="4164775" y="2332763"/>
            <a:ext cx="4457700" cy="1285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3"/>
          <p:cNvSpPr/>
          <p:nvPr/>
        </p:nvSpPr>
        <p:spPr>
          <a:xfrm>
            <a:off x="388800" y="3068425"/>
            <a:ext cx="5250300" cy="11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3"/>
          <p:cNvSpPr/>
          <p:nvPr/>
        </p:nvSpPr>
        <p:spPr>
          <a:xfrm>
            <a:off x="388925" y="1505575"/>
            <a:ext cx="5250300" cy="97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 related concept: cross-correlation.</a:t>
            </a:r>
            <a:endParaRPr>
              <a:latin typeface="Times New Roman"/>
              <a:ea typeface="Times New Roman"/>
              <a:cs typeface="Times New Roman"/>
              <a:sym typeface="Times New Roman"/>
            </a:endParaRPr>
          </a:p>
        </p:txBody>
      </p:sp>
      <p:sp>
        <p:nvSpPr>
          <p:cNvPr id="235" name="Google Shape;235;p43"/>
          <p:cNvSpPr txBox="1"/>
          <p:nvPr>
            <p:ph idx="1" type="body"/>
          </p:nvPr>
        </p:nvSpPr>
        <p:spPr>
          <a:xfrm>
            <a:off x="5843525" y="1152475"/>
            <a:ext cx="310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Procedure to compute:</a:t>
            </a:r>
            <a:endParaRPr u="sng">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AutoNum type="arabicPeriod"/>
            </a:pPr>
            <a:r>
              <a:rPr lang="en">
                <a:latin typeface="Times New Roman"/>
                <a:ea typeface="Times New Roman"/>
                <a:cs typeface="Times New Roman"/>
                <a:sym typeface="Times New Roman"/>
              </a:rPr>
              <a:t>Express </a:t>
            </a:r>
            <a:r>
              <a:rPr i="1" lang="en">
                <a:latin typeface="Times New Roman"/>
                <a:ea typeface="Times New Roman"/>
                <a:cs typeface="Times New Roman"/>
                <a:sym typeface="Times New Roman"/>
              </a:rPr>
              <a:t>f, g</a:t>
            </a:r>
            <a:r>
              <a:rPr i="1" lang="en"/>
              <a:t> </a:t>
            </a:r>
            <a:r>
              <a:rPr lang="en"/>
              <a:t>in terms of dummy variable 𝛕</a:t>
            </a:r>
            <a:endParaRPr/>
          </a:p>
          <a:p>
            <a:pPr indent="-342900" lvl="0" marL="457200" rtl="0" algn="l">
              <a:spcBef>
                <a:spcPts val="0"/>
              </a:spcBef>
              <a:spcAft>
                <a:spcPts val="0"/>
              </a:spcAft>
              <a:buSzPts val="1800"/>
              <a:buAutoNum type="arabicPeriod"/>
            </a:pPr>
            <a:r>
              <a:rPr lang="en"/>
              <a:t>Take the conjugate of </a:t>
            </a:r>
            <a:r>
              <a:rPr i="1" lang="en"/>
              <a:t>f.</a:t>
            </a:r>
            <a:endParaRPr i="1"/>
          </a:p>
          <a:p>
            <a:pPr indent="-342900" lvl="0" marL="457200" rtl="0" algn="l">
              <a:spcBef>
                <a:spcPts val="0"/>
              </a:spcBef>
              <a:spcAft>
                <a:spcPts val="0"/>
              </a:spcAft>
              <a:buSzPts val="1800"/>
              <a:buAutoNum type="arabicPeriod"/>
            </a:pPr>
            <a:r>
              <a:rPr lang="en"/>
              <a:t>Add phase </a:t>
            </a:r>
            <a:r>
              <a:rPr i="1" lang="en"/>
              <a:t>t </a:t>
            </a:r>
            <a:r>
              <a:rPr lang="en"/>
              <a:t>to get </a:t>
            </a:r>
            <a:r>
              <a:rPr i="1" lang="en"/>
              <a:t>g(t+𝛕</a:t>
            </a:r>
            <a:r>
              <a:rPr lang="en"/>
              <a:t>)</a:t>
            </a:r>
            <a:endParaRPr/>
          </a:p>
          <a:p>
            <a:pPr indent="-342900" lvl="0" marL="457200" rtl="0" algn="l">
              <a:spcBef>
                <a:spcPts val="0"/>
              </a:spcBef>
              <a:spcAft>
                <a:spcPts val="0"/>
              </a:spcAft>
              <a:buSzPts val="1800"/>
              <a:buAutoNum type="arabicPeriod"/>
            </a:pPr>
            <a:r>
              <a:rPr lang="en"/>
              <a:t>For each phase </a:t>
            </a:r>
            <a:r>
              <a:rPr i="1" lang="en"/>
              <a:t>t</a:t>
            </a:r>
            <a:r>
              <a:rPr lang="en"/>
              <a:t>, compute the integral of product </a:t>
            </a:r>
            <a:r>
              <a:rPr i="1" lang="en"/>
              <a:t>f(</a:t>
            </a:r>
            <a:r>
              <a:rPr lang="en"/>
              <a:t>𝛕)</a:t>
            </a:r>
            <a:r>
              <a:rPr i="1" lang="en"/>
              <a:t>g(t+𝛕</a:t>
            </a:r>
            <a:r>
              <a:rPr lang="en"/>
              <a:t>).</a:t>
            </a:r>
            <a:endParaRPr i="1"/>
          </a:p>
        </p:txBody>
      </p:sp>
      <p:pic>
        <p:nvPicPr>
          <p:cNvPr id="236" name="Google Shape;236;p43"/>
          <p:cNvPicPr preferRelativeResize="0"/>
          <p:nvPr/>
        </p:nvPicPr>
        <p:blipFill>
          <a:blip r:embed="rId3">
            <a:alphaModFix/>
          </a:blip>
          <a:stretch>
            <a:fillRect/>
          </a:stretch>
        </p:blipFill>
        <p:spPr>
          <a:xfrm>
            <a:off x="388800" y="1505608"/>
            <a:ext cx="5250266" cy="976800"/>
          </a:xfrm>
          <a:prstGeom prst="rect">
            <a:avLst/>
          </a:prstGeom>
          <a:noFill/>
          <a:ln>
            <a:noFill/>
          </a:ln>
        </p:spPr>
      </p:pic>
      <p:pic>
        <p:nvPicPr>
          <p:cNvPr id="237" name="Google Shape;237;p43"/>
          <p:cNvPicPr preferRelativeResize="0"/>
          <p:nvPr/>
        </p:nvPicPr>
        <p:blipFill>
          <a:blip r:embed="rId4">
            <a:alphaModFix/>
          </a:blip>
          <a:stretch>
            <a:fillRect/>
          </a:stretch>
        </p:blipFill>
        <p:spPr>
          <a:xfrm>
            <a:off x="388925" y="3068425"/>
            <a:ext cx="5250275" cy="11192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6"/>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CIS 700-004: Lecture 4W</a:t>
            </a:r>
            <a:endParaRPr b="1">
              <a:latin typeface="Times New Roman"/>
              <a:ea typeface="Times New Roman"/>
              <a:cs typeface="Times New Roman"/>
              <a:sym typeface="Times New Roman"/>
            </a:endParaRPr>
          </a:p>
        </p:txBody>
      </p:sp>
      <p:sp>
        <p:nvSpPr>
          <p:cNvPr id="110" name="Google Shape;110;p26"/>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Convolutional Neural Nets</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02/06/19</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In deep learning, a "convolution" (also called a filter, neuron, or kernel) refers to a cross-correlation, not a convolution!</a:t>
            </a:r>
            <a:endParaRPr sz="2400">
              <a:latin typeface="Times New Roman"/>
              <a:ea typeface="Times New Roman"/>
              <a:cs typeface="Times New Roman"/>
              <a:sym typeface="Times New Roman"/>
            </a:endParaRPr>
          </a:p>
        </p:txBody>
      </p:sp>
      <p:pic>
        <p:nvPicPr>
          <p:cNvPr id="243" name="Google Shape;243;p44"/>
          <p:cNvPicPr preferRelativeResize="0"/>
          <p:nvPr/>
        </p:nvPicPr>
        <p:blipFill>
          <a:blip r:embed="rId3">
            <a:alphaModFix/>
          </a:blip>
          <a:stretch>
            <a:fillRect/>
          </a:stretch>
        </p:blipFill>
        <p:spPr>
          <a:xfrm>
            <a:off x="2400550" y="1619750"/>
            <a:ext cx="4342899" cy="3257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Convolutional filters: cross-correlation in 2 dimensions</a:t>
            </a:r>
            <a:endParaRPr>
              <a:latin typeface="Times New Roman"/>
              <a:ea typeface="Times New Roman"/>
              <a:cs typeface="Times New Roman"/>
              <a:sym typeface="Times New Roman"/>
            </a:endParaRPr>
          </a:p>
        </p:txBody>
      </p:sp>
      <p:pic>
        <p:nvPicPr>
          <p:cNvPr id="249" name="Google Shape;249;p45"/>
          <p:cNvPicPr preferRelativeResize="0"/>
          <p:nvPr/>
        </p:nvPicPr>
        <p:blipFill>
          <a:blip r:embed="rId3">
            <a:alphaModFix/>
          </a:blip>
          <a:stretch>
            <a:fillRect/>
          </a:stretch>
        </p:blipFill>
        <p:spPr>
          <a:xfrm>
            <a:off x="152400" y="1170125"/>
            <a:ext cx="3762325" cy="1676150"/>
          </a:xfrm>
          <a:prstGeom prst="rect">
            <a:avLst/>
          </a:prstGeom>
          <a:noFill/>
          <a:ln>
            <a:noFill/>
          </a:ln>
        </p:spPr>
      </p:pic>
      <p:pic>
        <p:nvPicPr>
          <p:cNvPr id="250" name="Google Shape;250;p45"/>
          <p:cNvPicPr preferRelativeResize="0"/>
          <p:nvPr/>
        </p:nvPicPr>
        <p:blipFill>
          <a:blip r:embed="rId4">
            <a:alphaModFix/>
          </a:blip>
          <a:stretch>
            <a:fillRect/>
          </a:stretch>
        </p:blipFill>
        <p:spPr>
          <a:xfrm>
            <a:off x="4077850" y="1170125"/>
            <a:ext cx="4721092" cy="1676150"/>
          </a:xfrm>
          <a:prstGeom prst="rect">
            <a:avLst/>
          </a:prstGeom>
          <a:noFill/>
          <a:ln>
            <a:noFill/>
          </a:ln>
        </p:spPr>
      </p:pic>
      <p:pic>
        <p:nvPicPr>
          <p:cNvPr id="251" name="Google Shape;251;p45"/>
          <p:cNvPicPr preferRelativeResize="0"/>
          <p:nvPr/>
        </p:nvPicPr>
        <p:blipFill>
          <a:blip r:embed="rId5">
            <a:alphaModFix/>
          </a:blip>
          <a:stretch>
            <a:fillRect/>
          </a:stretch>
        </p:blipFill>
        <p:spPr>
          <a:xfrm>
            <a:off x="1897672" y="2930625"/>
            <a:ext cx="5348650" cy="2016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Convolutional neural networks (= CNNs = ConvNets)</a:t>
            </a:r>
            <a:endParaRPr>
              <a:latin typeface="Times New Roman"/>
              <a:ea typeface="Times New Roman"/>
              <a:cs typeface="Times New Roman"/>
              <a:sym typeface="Times New Roman"/>
            </a:endParaRPr>
          </a:p>
        </p:txBody>
      </p:sp>
      <p:sp>
        <p:nvSpPr>
          <p:cNvPr id="257" name="Google Shape;25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Two “special layers” in a CNN:  Conv and MaxPool</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Convolution:</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Max pooling:</a:t>
            </a:r>
            <a:endParaRPr>
              <a:latin typeface="Times New Roman"/>
              <a:ea typeface="Times New Roman"/>
              <a:cs typeface="Times New Roman"/>
              <a:sym typeface="Times New Roman"/>
            </a:endParaRPr>
          </a:p>
        </p:txBody>
      </p:sp>
      <p:pic>
        <p:nvPicPr>
          <p:cNvPr id="258" name="Google Shape;258;p46"/>
          <p:cNvPicPr preferRelativeResize="0"/>
          <p:nvPr/>
        </p:nvPicPr>
        <p:blipFill>
          <a:blip r:embed="rId3">
            <a:alphaModFix/>
          </a:blip>
          <a:stretch>
            <a:fillRect/>
          </a:stretch>
        </p:blipFill>
        <p:spPr>
          <a:xfrm>
            <a:off x="2818276" y="3610075"/>
            <a:ext cx="3507450" cy="1463800"/>
          </a:xfrm>
          <a:prstGeom prst="rect">
            <a:avLst/>
          </a:prstGeom>
          <a:noFill/>
          <a:ln>
            <a:noFill/>
          </a:ln>
        </p:spPr>
      </p:pic>
      <p:pic>
        <p:nvPicPr>
          <p:cNvPr id="259" name="Google Shape;259;p46"/>
          <p:cNvPicPr preferRelativeResize="0"/>
          <p:nvPr/>
        </p:nvPicPr>
        <p:blipFill>
          <a:blip r:embed="rId4">
            <a:alphaModFix/>
          </a:blip>
          <a:stretch>
            <a:fillRect/>
          </a:stretch>
        </p:blipFill>
        <p:spPr>
          <a:xfrm>
            <a:off x="2478225" y="1621587"/>
            <a:ext cx="4187550" cy="19003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Convolution</a:t>
            </a:r>
            <a:endParaRPr>
              <a:latin typeface="Times New Roman"/>
              <a:ea typeface="Times New Roman"/>
              <a:cs typeface="Times New Roman"/>
              <a:sym typeface="Times New Roman"/>
            </a:endParaRPr>
          </a:p>
        </p:txBody>
      </p:sp>
      <p:sp>
        <p:nvSpPr>
          <p:cNvPr id="265" name="Google Shape;265;p47"/>
          <p:cNvSpPr txBox="1"/>
          <p:nvPr>
            <p:ph idx="1" type="body"/>
          </p:nvPr>
        </p:nvSpPr>
        <p:spPr>
          <a:xfrm>
            <a:off x="311700" y="923875"/>
            <a:ext cx="4485300" cy="24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Layers structured as matrices, not vectors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Convolution of matrices by small         (e.g. 3 x 3) matrices called </a:t>
            </a:r>
            <a:r>
              <a:rPr i="1" lang="en">
                <a:latin typeface="Times New Roman"/>
                <a:ea typeface="Times New Roman"/>
                <a:cs typeface="Times New Roman"/>
                <a:sym typeface="Times New Roman"/>
              </a:rPr>
              <a:t>kernels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kernels are the learned weights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Depending on </a:t>
            </a:r>
            <a:r>
              <a:rPr i="1" lang="en">
                <a:latin typeface="Times New Roman"/>
                <a:ea typeface="Times New Roman"/>
                <a:cs typeface="Times New Roman"/>
                <a:sym typeface="Times New Roman"/>
              </a:rPr>
              <a:t>padding </a:t>
            </a:r>
            <a:r>
              <a:rPr lang="en">
                <a:latin typeface="Times New Roman"/>
                <a:ea typeface="Times New Roman"/>
                <a:cs typeface="Times New Roman"/>
                <a:sym typeface="Times New Roman"/>
              </a:rPr>
              <a:t>and </a:t>
            </a:r>
            <a:r>
              <a:rPr i="1" lang="en">
                <a:latin typeface="Times New Roman"/>
                <a:ea typeface="Times New Roman"/>
                <a:cs typeface="Times New Roman"/>
                <a:sym typeface="Times New Roman"/>
              </a:rPr>
              <a:t>stride</a:t>
            </a:r>
            <a:r>
              <a:rPr lang="en">
                <a:latin typeface="Times New Roman"/>
                <a:ea typeface="Times New Roman"/>
                <a:cs typeface="Times New Roman"/>
                <a:sym typeface="Times New Roman"/>
              </a:rPr>
              <a:t>, image may decrease slightly in size.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Intuitively, conv layers learn how to relate neighboring pixels.</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1600"/>
              </a:spcAft>
              <a:buNone/>
            </a:pPr>
            <a:r>
              <a:t/>
            </a:r>
            <a:endParaRPr>
              <a:latin typeface="Times New Roman"/>
              <a:ea typeface="Times New Roman"/>
              <a:cs typeface="Times New Roman"/>
              <a:sym typeface="Times New Roman"/>
            </a:endParaRPr>
          </a:p>
        </p:txBody>
      </p:sp>
      <p:pic>
        <p:nvPicPr>
          <p:cNvPr id="266" name="Google Shape;266;p47"/>
          <p:cNvPicPr preferRelativeResize="0"/>
          <p:nvPr/>
        </p:nvPicPr>
        <p:blipFill>
          <a:blip r:embed="rId3">
            <a:alphaModFix/>
          </a:blip>
          <a:stretch>
            <a:fillRect/>
          </a:stretch>
        </p:blipFill>
        <p:spPr>
          <a:xfrm>
            <a:off x="4797000" y="292637"/>
            <a:ext cx="4187550" cy="1900326"/>
          </a:xfrm>
          <a:prstGeom prst="rect">
            <a:avLst/>
          </a:prstGeom>
          <a:noFill/>
          <a:ln>
            <a:noFill/>
          </a:ln>
        </p:spPr>
      </p:pic>
      <p:sp>
        <p:nvSpPr>
          <p:cNvPr id="267" name="Google Shape;267;p47"/>
          <p:cNvSpPr txBox="1"/>
          <p:nvPr>
            <p:ph idx="1" type="body"/>
          </p:nvPr>
        </p:nvSpPr>
        <p:spPr>
          <a:xfrm>
            <a:off x="311700" y="4042350"/>
            <a:ext cx="8436000" cy="87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Image layers in a CNN typically have many </a:t>
            </a:r>
            <a:r>
              <a:rPr i="1" lang="en">
                <a:latin typeface="Times New Roman"/>
                <a:ea typeface="Times New Roman"/>
                <a:cs typeface="Times New Roman"/>
                <a:sym typeface="Times New Roman"/>
              </a:rPr>
              <a:t>features</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That means kernels are 4D, e.g. 3 x 3 </a:t>
            </a:r>
            <a:r>
              <a:rPr b="1" lang="en">
                <a:latin typeface="Times New Roman"/>
                <a:ea typeface="Times New Roman"/>
                <a:cs typeface="Times New Roman"/>
                <a:sym typeface="Times New Roman"/>
              </a:rPr>
              <a:t>x 16 x 32.</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b="1">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1600"/>
              </a:spcAft>
              <a:buNone/>
            </a:pPr>
            <a:r>
              <a:t/>
            </a:r>
            <a:endParaRPr>
              <a:latin typeface="Times New Roman"/>
              <a:ea typeface="Times New Roman"/>
              <a:cs typeface="Times New Roman"/>
              <a:sym typeface="Times New Roman"/>
            </a:endParaRPr>
          </a:p>
        </p:txBody>
      </p:sp>
      <p:pic>
        <p:nvPicPr>
          <p:cNvPr id="268" name="Google Shape;268;p47"/>
          <p:cNvPicPr preferRelativeResize="0"/>
          <p:nvPr/>
        </p:nvPicPr>
        <p:blipFill rotWithShape="1">
          <a:blip r:embed="rId4">
            <a:alphaModFix/>
          </a:blip>
          <a:srcRect b="3430" l="0" r="7261" t="15282"/>
          <a:stretch/>
        </p:blipFill>
        <p:spPr>
          <a:xfrm>
            <a:off x="5788800" y="2406550"/>
            <a:ext cx="3195750" cy="1576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Motivation: conv for edge detection</a:t>
            </a:r>
            <a:endParaRPr>
              <a:latin typeface="Times New Roman"/>
              <a:ea typeface="Times New Roman"/>
              <a:cs typeface="Times New Roman"/>
              <a:sym typeface="Times New Roman"/>
            </a:endParaRPr>
          </a:p>
        </p:txBody>
      </p:sp>
      <p:sp>
        <p:nvSpPr>
          <p:cNvPr id="274" name="Google Shape;274;p48"/>
          <p:cNvSpPr txBox="1"/>
          <p:nvPr>
            <p:ph idx="1" type="body"/>
          </p:nvPr>
        </p:nvSpPr>
        <p:spPr>
          <a:xfrm>
            <a:off x="4822188" y="1992075"/>
            <a:ext cx="30252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Horizontal lines:</a:t>
            </a:r>
            <a:endParaRPr>
              <a:latin typeface="Times New Roman"/>
              <a:ea typeface="Times New Roman"/>
              <a:cs typeface="Times New Roman"/>
              <a:sym typeface="Times New Roman"/>
            </a:endParaRPr>
          </a:p>
        </p:txBody>
      </p:sp>
      <p:pic>
        <p:nvPicPr>
          <p:cNvPr id="275" name="Google Shape;275;p48"/>
          <p:cNvPicPr preferRelativeResize="0"/>
          <p:nvPr/>
        </p:nvPicPr>
        <p:blipFill>
          <a:blip r:embed="rId3">
            <a:alphaModFix/>
          </a:blip>
          <a:stretch>
            <a:fillRect/>
          </a:stretch>
        </p:blipFill>
        <p:spPr>
          <a:xfrm>
            <a:off x="3972876" y="2482875"/>
            <a:ext cx="4723825" cy="1901675"/>
          </a:xfrm>
          <a:prstGeom prst="rect">
            <a:avLst/>
          </a:prstGeom>
          <a:noFill/>
          <a:ln>
            <a:noFill/>
          </a:ln>
        </p:spPr>
      </p:pic>
      <p:pic>
        <p:nvPicPr>
          <p:cNvPr id="276" name="Google Shape;276;p48"/>
          <p:cNvPicPr preferRelativeResize="0"/>
          <p:nvPr/>
        </p:nvPicPr>
        <p:blipFill>
          <a:blip r:embed="rId4">
            <a:alphaModFix/>
          </a:blip>
          <a:stretch>
            <a:fillRect/>
          </a:stretch>
        </p:blipFill>
        <p:spPr>
          <a:xfrm>
            <a:off x="465375" y="1392575"/>
            <a:ext cx="3025200" cy="29919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Some questions</a:t>
            </a:r>
            <a:endParaRPr>
              <a:latin typeface="Times New Roman"/>
              <a:ea typeface="Times New Roman"/>
              <a:cs typeface="Times New Roman"/>
              <a:sym typeface="Times New Roman"/>
            </a:endParaRPr>
          </a:p>
        </p:txBody>
      </p:sp>
      <p:sp>
        <p:nvSpPr>
          <p:cNvPr id="282" name="Google Shape;282;p49"/>
          <p:cNvSpPr txBox="1"/>
          <p:nvPr>
            <p:ph idx="1" type="body"/>
          </p:nvPr>
        </p:nvSpPr>
        <p:spPr>
          <a:xfrm>
            <a:off x="311700" y="1154325"/>
            <a:ext cx="7873800" cy="24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What is convolution like with a 1x1 kernel?</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Can convolution be expressed as matrix multiplication?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How does backpropagation work with a conv layer?</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MaxPool</a:t>
            </a:r>
            <a:endParaRPr>
              <a:latin typeface="Times New Roman"/>
              <a:ea typeface="Times New Roman"/>
              <a:cs typeface="Times New Roman"/>
              <a:sym typeface="Times New Roman"/>
            </a:endParaRPr>
          </a:p>
        </p:txBody>
      </p:sp>
      <p:sp>
        <p:nvSpPr>
          <p:cNvPr id="288" name="Google Shape;288;p50"/>
          <p:cNvSpPr txBox="1"/>
          <p:nvPr>
            <p:ph idx="1" type="body"/>
          </p:nvPr>
        </p:nvSpPr>
        <p:spPr>
          <a:xfrm>
            <a:off x="311700" y="1076275"/>
            <a:ext cx="4251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Intuitively, MaxPool is used because nearby pixels will give very similar output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Over the course of a network, pooling shifts layers from spatial dimensions to features</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E.g.:</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1600"/>
              </a:spcAft>
              <a:buNone/>
            </a:pPr>
            <a:r>
              <a:t/>
            </a:r>
            <a:endParaRPr>
              <a:latin typeface="Times New Roman"/>
              <a:ea typeface="Times New Roman"/>
              <a:cs typeface="Times New Roman"/>
              <a:sym typeface="Times New Roman"/>
            </a:endParaRPr>
          </a:p>
        </p:txBody>
      </p:sp>
      <p:pic>
        <p:nvPicPr>
          <p:cNvPr id="289" name="Google Shape;289;p50"/>
          <p:cNvPicPr preferRelativeResize="0"/>
          <p:nvPr/>
        </p:nvPicPr>
        <p:blipFill>
          <a:blip r:embed="rId3">
            <a:alphaModFix/>
          </a:blip>
          <a:stretch>
            <a:fillRect/>
          </a:stretch>
        </p:blipFill>
        <p:spPr>
          <a:xfrm>
            <a:off x="4634175" y="608187"/>
            <a:ext cx="4251000" cy="1774113"/>
          </a:xfrm>
          <a:prstGeom prst="rect">
            <a:avLst/>
          </a:prstGeom>
          <a:noFill/>
          <a:ln>
            <a:noFill/>
          </a:ln>
        </p:spPr>
      </p:pic>
      <p:sp>
        <p:nvSpPr>
          <p:cNvPr id="290" name="Google Shape;290;p50"/>
          <p:cNvSpPr txBox="1"/>
          <p:nvPr/>
        </p:nvSpPr>
        <p:spPr>
          <a:xfrm>
            <a:off x="793375" y="3873175"/>
            <a:ext cx="8396700" cy="61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800">
                <a:solidFill>
                  <a:schemeClr val="accent3"/>
                </a:solidFill>
                <a:latin typeface="Times New Roman"/>
                <a:ea typeface="Times New Roman"/>
                <a:cs typeface="Times New Roman"/>
                <a:sym typeface="Times New Roman"/>
              </a:rPr>
              <a:t>28 x 28 x 1 =&gt; 26 x 26 x 16 =&gt; 13 x 13 x 16 =&gt; 11 x 11 x 64 =&gt; 6 x 6 x 64 =&gt; ...</a:t>
            </a:r>
            <a:endParaRPr>
              <a:latin typeface="Average"/>
              <a:ea typeface="Average"/>
              <a:cs typeface="Average"/>
              <a:sym typeface="Average"/>
            </a:endParaRPr>
          </a:p>
        </p:txBody>
      </p:sp>
      <p:sp>
        <p:nvSpPr>
          <p:cNvPr id="291" name="Google Shape;291;p50"/>
          <p:cNvSpPr txBox="1"/>
          <p:nvPr/>
        </p:nvSpPr>
        <p:spPr>
          <a:xfrm>
            <a:off x="1686875" y="3518075"/>
            <a:ext cx="746700" cy="61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 sz="1800">
                <a:solidFill>
                  <a:schemeClr val="accent3"/>
                </a:solidFill>
                <a:latin typeface="Times New Roman"/>
                <a:ea typeface="Times New Roman"/>
                <a:cs typeface="Times New Roman"/>
                <a:sym typeface="Times New Roman"/>
              </a:rPr>
              <a:t>Conv</a:t>
            </a:r>
            <a:endParaRPr b="1">
              <a:latin typeface="Average"/>
              <a:ea typeface="Average"/>
              <a:cs typeface="Average"/>
              <a:sym typeface="Average"/>
            </a:endParaRPr>
          </a:p>
        </p:txBody>
      </p:sp>
      <p:sp>
        <p:nvSpPr>
          <p:cNvPr id="292" name="Google Shape;292;p50"/>
          <p:cNvSpPr txBox="1"/>
          <p:nvPr/>
        </p:nvSpPr>
        <p:spPr>
          <a:xfrm>
            <a:off x="4742850" y="3518075"/>
            <a:ext cx="746700" cy="61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accent3"/>
                </a:solidFill>
                <a:latin typeface="Times New Roman"/>
                <a:ea typeface="Times New Roman"/>
                <a:cs typeface="Times New Roman"/>
                <a:sym typeface="Times New Roman"/>
              </a:rPr>
              <a:t>Conv</a:t>
            </a:r>
            <a:endParaRPr b="1">
              <a:latin typeface="Average"/>
              <a:ea typeface="Average"/>
              <a:cs typeface="Average"/>
              <a:sym typeface="Average"/>
            </a:endParaRPr>
          </a:p>
        </p:txBody>
      </p:sp>
      <p:sp>
        <p:nvSpPr>
          <p:cNvPr id="293" name="Google Shape;293;p50"/>
          <p:cNvSpPr txBox="1"/>
          <p:nvPr/>
        </p:nvSpPr>
        <p:spPr>
          <a:xfrm>
            <a:off x="3291063" y="3518075"/>
            <a:ext cx="746700" cy="61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accent3"/>
                </a:solidFill>
                <a:latin typeface="Times New Roman"/>
                <a:ea typeface="Times New Roman"/>
                <a:cs typeface="Times New Roman"/>
                <a:sym typeface="Times New Roman"/>
              </a:rPr>
              <a:t>Pool</a:t>
            </a:r>
            <a:endParaRPr b="1">
              <a:latin typeface="Average"/>
              <a:ea typeface="Average"/>
              <a:cs typeface="Average"/>
              <a:sym typeface="Average"/>
            </a:endParaRPr>
          </a:p>
        </p:txBody>
      </p:sp>
      <p:sp>
        <p:nvSpPr>
          <p:cNvPr id="294" name="Google Shape;294;p50"/>
          <p:cNvSpPr txBox="1"/>
          <p:nvPr/>
        </p:nvSpPr>
        <p:spPr>
          <a:xfrm>
            <a:off x="6273313" y="3518075"/>
            <a:ext cx="746700" cy="61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accent3"/>
                </a:solidFill>
                <a:latin typeface="Times New Roman"/>
                <a:ea typeface="Times New Roman"/>
                <a:cs typeface="Times New Roman"/>
                <a:sym typeface="Times New Roman"/>
              </a:rPr>
              <a:t>Pool</a:t>
            </a:r>
            <a:endParaRPr b="1">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Why use a CNN?</a:t>
            </a:r>
            <a:endParaRPr>
              <a:latin typeface="Times New Roman"/>
              <a:ea typeface="Times New Roman"/>
              <a:cs typeface="Times New Roman"/>
              <a:sym typeface="Times New Roman"/>
            </a:endParaRPr>
          </a:p>
        </p:txBody>
      </p:sp>
      <p:sp>
        <p:nvSpPr>
          <p:cNvPr id="300" name="Google Shape;300;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Shared weights =&gt; reduced number of spatial parameters - focus on features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Computing a convolution is quick - Winograd FFT:</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Fourier transform of convolution is the product of the Fourier transforms</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Winograd FFT allows fast Fourier transforms</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Can often be applied to any size of image with same parameters</a:t>
            </a: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Inductive biases</a:t>
            </a:r>
            <a:endParaRPr>
              <a:latin typeface="Times New Roman"/>
              <a:ea typeface="Times New Roman"/>
              <a:cs typeface="Times New Roman"/>
              <a:sym typeface="Times New Roman"/>
            </a:endParaRPr>
          </a:p>
        </p:txBody>
      </p:sp>
      <p:sp>
        <p:nvSpPr>
          <p:cNvPr id="306" name="Google Shape;306;p52"/>
          <p:cNvSpPr txBox="1"/>
          <p:nvPr>
            <p:ph idx="1" type="body"/>
          </p:nvPr>
        </p:nvSpPr>
        <p:spPr>
          <a:xfrm>
            <a:off x="311700" y="7111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Deliberately less expressive models don’t overfit</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Almost like Bayesian priors, but</a:t>
            </a:r>
            <a:r>
              <a:rPr lang="en">
                <a:latin typeface="Times New Roman"/>
                <a:ea typeface="Times New Roman"/>
                <a:cs typeface="Times New Roman"/>
                <a:sym typeface="Times New Roman"/>
              </a:rPr>
              <a:t> baked into the algorithm</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Linear function =&gt; linear regression</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Simple functions =&gt; various kinds of regularization (L1, L2)</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L1 gives sparse weights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Can also just prune low-value weights and retrain  (Han et al. 2015)</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Rotational invariance (much less common)</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e.g. Cheng et al. (2016), literally just rotate and enforce similar representations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sz="1800">
                <a:latin typeface="Times New Roman"/>
                <a:ea typeface="Times New Roman"/>
                <a:cs typeface="Times New Roman"/>
                <a:sym typeface="Times New Roman"/>
              </a:rPr>
              <a:t>Translational invariance =&gt; convolutional neural networks</a:t>
            </a:r>
            <a:endParaRPr>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CNNs learn</a:t>
            </a:r>
            <a:endParaRPr>
              <a:latin typeface="Times New Roman"/>
              <a:ea typeface="Times New Roman"/>
              <a:cs typeface="Times New Roman"/>
              <a:sym typeface="Times New Roman"/>
            </a:endParaRPr>
          </a:p>
        </p:txBody>
      </p:sp>
      <p:pic>
        <p:nvPicPr>
          <p:cNvPr id="312" name="Google Shape;312;p53"/>
          <p:cNvPicPr preferRelativeResize="0"/>
          <p:nvPr/>
        </p:nvPicPr>
        <p:blipFill rotWithShape="1">
          <a:blip r:embed="rId3">
            <a:alphaModFix/>
          </a:blip>
          <a:srcRect b="0" l="0" r="0" t="19588"/>
          <a:stretch/>
        </p:blipFill>
        <p:spPr>
          <a:xfrm>
            <a:off x="1897025" y="1293125"/>
            <a:ext cx="5941799" cy="339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Notes from previous lecture: sawtooth</a:t>
            </a:r>
            <a:endParaRPr>
              <a:latin typeface="Times New Roman"/>
              <a:ea typeface="Times New Roman"/>
              <a:cs typeface="Times New Roman"/>
              <a:sym typeface="Times New Roman"/>
            </a:endParaRPr>
          </a:p>
        </p:txBody>
      </p:sp>
      <p:sp>
        <p:nvSpPr>
          <p:cNvPr id="116" name="Google Shape;116;p27"/>
          <p:cNvSpPr txBox="1"/>
          <p:nvPr/>
        </p:nvSpPr>
        <p:spPr>
          <a:xfrm>
            <a:off x="1091825" y="3971500"/>
            <a:ext cx="7086000" cy="11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17" name="Google Shape;117;p27"/>
          <p:cNvSpPr txBox="1"/>
          <p:nvPr>
            <p:ph idx="1" type="body"/>
          </p:nvPr>
        </p:nvSpPr>
        <p:spPr>
          <a:xfrm>
            <a:off x="5007688" y="1040075"/>
            <a:ext cx="32367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Sawtooth function</a:t>
            </a:r>
            <a:endParaRPr>
              <a:latin typeface="Times New Roman"/>
              <a:ea typeface="Times New Roman"/>
              <a:cs typeface="Times New Roman"/>
              <a:sym typeface="Times New Roman"/>
            </a:endParaRPr>
          </a:p>
        </p:txBody>
      </p:sp>
      <p:pic>
        <p:nvPicPr>
          <p:cNvPr id="118" name="Google Shape;118;p27"/>
          <p:cNvPicPr preferRelativeResize="0"/>
          <p:nvPr/>
        </p:nvPicPr>
        <p:blipFill>
          <a:blip r:embed="rId3">
            <a:alphaModFix/>
          </a:blip>
          <a:stretch>
            <a:fillRect/>
          </a:stretch>
        </p:blipFill>
        <p:spPr>
          <a:xfrm>
            <a:off x="5103115" y="1538850"/>
            <a:ext cx="3045876" cy="2284399"/>
          </a:xfrm>
          <a:prstGeom prst="rect">
            <a:avLst/>
          </a:prstGeom>
          <a:noFill/>
          <a:ln>
            <a:noFill/>
          </a:ln>
        </p:spPr>
      </p:pic>
      <p:sp>
        <p:nvSpPr>
          <p:cNvPr id="119" name="Google Shape;119;p27"/>
          <p:cNvSpPr txBox="1"/>
          <p:nvPr>
            <p:ph idx="1" type="body"/>
          </p:nvPr>
        </p:nvSpPr>
        <p:spPr>
          <a:xfrm>
            <a:off x="311700" y="1457275"/>
            <a:ext cx="4574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sawtooth function with 2</a:t>
            </a:r>
            <a:r>
              <a:rPr baseline="30000" lang="en">
                <a:latin typeface="Times New Roman"/>
                <a:ea typeface="Times New Roman"/>
                <a:cs typeface="Times New Roman"/>
                <a:sym typeface="Times New Roman"/>
              </a:rPr>
              <a:t>n</a:t>
            </a:r>
            <a:r>
              <a:rPr lang="en">
                <a:latin typeface="Times New Roman"/>
                <a:ea typeface="Times New Roman"/>
                <a:cs typeface="Times New Roman"/>
                <a:sym typeface="Times New Roman"/>
              </a:rPr>
              <a:t> pieces can be expressed succinctly with ~3n neurons (Telgarsky 2015) and depth ~2n.</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The naive shallow implementation takes exponentially more neurons.</a:t>
            </a:r>
            <a:endParaRPr>
              <a:latin typeface="Times New Roman"/>
              <a:ea typeface="Times New Roman"/>
              <a:cs typeface="Times New Roman"/>
              <a:sym typeface="Times New Roman"/>
            </a:endParaRPr>
          </a:p>
        </p:txBody>
      </p:sp>
      <p:pic>
        <p:nvPicPr>
          <p:cNvPr id="120" name="Google Shape;120;p27"/>
          <p:cNvPicPr preferRelativeResize="0"/>
          <p:nvPr/>
        </p:nvPicPr>
        <p:blipFill>
          <a:blip r:embed="rId4">
            <a:alphaModFix/>
          </a:blip>
          <a:stretch>
            <a:fillRect/>
          </a:stretch>
        </p:blipFill>
        <p:spPr>
          <a:xfrm>
            <a:off x="1091825" y="3971500"/>
            <a:ext cx="7057176" cy="14441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Visualizing neurons in a network</a:t>
            </a:r>
            <a:endParaRPr>
              <a:latin typeface="Times New Roman"/>
              <a:ea typeface="Times New Roman"/>
              <a:cs typeface="Times New Roman"/>
              <a:sym typeface="Times New Roman"/>
            </a:endParaRPr>
          </a:p>
        </p:txBody>
      </p:sp>
      <p:sp>
        <p:nvSpPr>
          <p:cNvPr id="318" name="Google Shape;31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u="sng">
                <a:solidFill>
                  <a:schemeClr val="hlink"/>
                </a:solidFill>
                <a:latin typeface="Times New Roman"/>
                <a:ea typeface="Times New Roman"/>
                <a:cs typeface="Times New Roman"/>
                <a:sym typeface="Times New Roman"/>
                <a:hlinkClick r:id="rId3"/>
              </a:rPr>
              <a:t>https://distill.pub/2017/feature-visualization/</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Visualization by optimizing image to maximize activation at particular neurons/layers.</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How does this work?</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Sidenote: DeepDream</a:t>
            </a:r>
            <a:endParaRPr>
              <a:latin typeface="Times New Roman"/>
              <a:ea typeface="Times New Roman"/>
              <a:cs typeface="Times New Roman"/>
              <a:sym typeface="Times New Roman"/>
            </a:endParaRPr>
          </a:p>
        </p:txBody>
      </p:sp>
      <p:pic>
        <p:nvPicPr>
          <p:cNvPr id="324" name="Google Shape;324;p55"/>
          <p:cNvPicPr preferRelativeResize="0"/>
          <p:nvPr/>
        </p:nvPicPr>
        <p:blipFill>
          <a:blip r:embed="rId3">
            <a:alphaModFix/>
          </a:blip>
          <a:stretch>
            <a:fillRect/>
          </a:stretch>
        </p:blipFill>
        <p:spPr>
          <a:xfrm>
            <a:off x="1015025" y="1121575"/>
            <a:ext cx="7113961"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Sidenote: DeepDream</a:t>
            </a:r>
            <a:endParaRPr>
              <a:latin typeface="Times New Roman"/>
              <a:ea typeface="Times New Roman"/>
              <a:cs typeface="Times New Roman"/>
              <a:sym typeface="Times New Roman"/>
            </a:endParaRPr>
          </a:p>
        </p:txBody>
      </p:sp>
      <p:pic>
        <p:nvPicPr>
          <p:cNvPr id="330" name="Google Shape;330;p56"/>
          <p:cNvPicPr preferRelativeResize="0"/>
          <p:nvPr/>
        </p:nvPicPr>
        <p:blipFill>
          <a:blip r:embed="rId3">
            <a:alphaModFix/>
          </a:blip>
          <a:stretch>
            <a:fillRect/>
          </a:stretch>
        </p:blipFill>
        <p:spPr>
          <a:xfrm>
            <a:off x="1515763" y="1087175"/>
            <a:ext cx="6112478" cy="3820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7"/>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Some</a:t>
            </a:r>
            <a:r>
              <a:rPr b="1" lang="en" sz="3600">
                <a:latin typeface="Times New Roman"/>
                <a:ea typeface="Times New Roman"/>
                <a:cs typeface="Times New Roman"/>
                <a:sym typeface="Times New Roman"/>
              </a:rPr>
              <a:t> classic CNNs</a:t>
            </a:r>
            <a:endParaRPr b="1" sz="36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LeNet (1998)</a:t>
            </a:r>
            <a:endParaRPr>
              <a:latin typeface="Times New Roman"/>
              <a:ea typeface="Times New Roman"/>
              <a:cs typeface="Times New Roman"/>
              <a:sym typeface="Times New Roman"/>
            </a:endParaRPr>
          </a:p>
        </p:txBody>
      </p:sp>
      <p:pic>
        <p:nvPicPr>
          <p:cNvPr id="341" name="Google Shape;341;p58"/>
          <p:cNvPicPr preferRelativeResize="0"/>
          <p:nvPr/>
        </p:nvPicPr>
        <p:blipFill>
          <a:blip r:embed="rId3">
            <a:alphaModFix/>
          </a:blip>
          <a:stretch>
            <a:fillRect/>
          </a:stretch>
        </p:blipFill>
        <p:spPr>
          <a:xfrm>
            <a:off x="152400" y="2541725"/>
            <a:ext cx="8839200" cy="2444039"/>
          </a:xfrm>
          <a:prstGeom prst="rect">
            <a:avLst/>
          </a:prstGeom>
          <a:noFill/>
          <a:ln>
            <a:noFill/>
          </a:ln>
        </p:spPr>
      </p:pic>
      <p:sp>
        <p:nvSpPr>
          <p:cNvPr id="342" name="Google Shape;342;p58"/>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Conv: 5x5, pooling: 2x2, tanh activation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&lt;1% error rate on MNIST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Kernels not fully connected to all features from previous layer</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Output (originally) computed similarity to ten fixed 84-dimensional vectors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60K parameters</a:t>
            </a:r>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AlexNet</a:t>
            </a:r>
            <a:r>
              <a:rPr lang="en">
                <a:latin typeface="Times New Roman"/>
                <a:ea typeface="Times New Roman"/>
                <a:cs typeface="Times New Roman"/>
                <a:sym typeface="Times New Roman"/>
              </a:rPr>
              <a:t> (2012)</a:t>
            </a:r>
            <a:endParaRPr>
              <a:latin typeface="Times New Roman"/>
              <a:ea typeface="Times New Roman"/>
              <a:cs typeface="Times New Roman"/>
              <a:sym typeface="Times New Roman"/>
            </a:endParaRPr>
          </a:p>
        </p:txBody>
      </p:sp>
      <p:sp>
        <p:nvSpPr>
          <p:cNvPr id="348" name="Google Shape;348;p59"/>
          <p:cNvSpPr txBox="1"/>
          <p:nvPr>
            <p:ph idx="1" type="body"/>
          </p:nvPr>
        </p:nvSpPr>
        <p:spPr>
          <a:xfrm>
            <a:off x="311700" y="2775225"/>
            <a:ext cx="8520600" cy="220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Popularized deep learning by huge improvement ImageNet (</a:t>
            </a:r>
            <a:r>
              <a:rPr b="1" lang="en">
                <a:latin typeface="Times New Roman"/>
                <a:ea typeface="Times New Roman"/>
                <a:cs typeface="Times New Roman"/>
                <a:sym typeface="Times New Roman"/>
              </a:rPr>
              <a:t>15.3%</a:t>
            </a:r>
            <a:r>
              <a:rPr lang="en">
                <a:latin typeface="Times New Roman"/>
                <a:ea typeface="Times New Roman"/>
                <a:cs typeface="Times New Roman"/>
                <a:sym typeface="Times New Roman"/>
              </a:rPr>
              <a:t> error vs 26.2%)</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Implemented on GPU with CUDA</a:t>
            </a:r>
            <a:endParaRPr sz="7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Conv: 11x11 (stride 4), 5x5 and 3x3, pooling: 3x3 (stride 2), ReLU w/ final softmax</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Dropout (still used to prevent overfitting to small data)</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Local response normalization (not very popular) - normalize activity across features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60M parameters</a:t>
            </a:r>
            <a:endParaRPr>
              <a:latin typeface="Times New Roman"/>
              <a:ea typeface="Times New Roman"/>
              <a:cs typeface="Times New Roman"/>
              <a:sym typeface="Times New Roman"/>
            </a:endParaRPr>
          </a:p>
        </p:txBody>
      </p:sp>
      <p:pic>
        <p:nvPicPr>
          <p:cNvPr id="349" name="Google Shape;349;p59"/>
          <p:cNvPicPr preferRelativeResize="0"/>
          <p:nvPr/>
        </p:nvPicPr>
        <p:blipFill rotWithShape="1">
          <a:blip r:embed="rId3">
            <a:alphaModFix/>
          </a:blip>
          <a:srcRect b="0" l="1506" r="0" t="27614"/>
          <a:stretch/>
        </p:blipFill>
        <p:spPr>
          <a:xfrm>
            <a:off x="3475125" y="560525"/>
            <a:ext cx="5424899" cy="1984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VGG (2014)</a:t>
            </a:r>
            <a:endParaRPr>
              <a:latin typeface="Times New Roman"/>
              <a:ea typeface="Times New Roman"/>
              <a:cs typeface="Times New Roman"/>
              <a:sym typeface="Times New Roman"/>
            </a:endParaRPr>
          </a:p>
        </p:txBody>
      </p:sp>
      <p:sp>
        <p:nvSpPr>
          <p:cNvPr id="355" name="Google Shape;355;p60"/>
          <p:cNvSpPr txBox="1"/>
          <p:nvPr>
            <p:ph idx="1" type="body"/>
          </p:nvPr>
        </p:nvSpPr>
        <p:spPr>
          <a:xfrm>
            <a:off x="311700" y="3272975"/>
            <a:ext cx="8520600" cy="129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Conv: 3x3, pooling: 2x2, ReLU w/ final softmax</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Quite simple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At the time, the deepest architecture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138M parameters</a:t>
            </a:r>
            <a:endParaRPr>
              <a:latin typeface="Times New Roman"/>
              <a:ea typeface="Times New Roman"/>
              <a:cs typeface="Times New Roman"/>
              <a:sym typeface="Times New Roman"/>
            </a:endParaRPr>
          </a:p>
        </p:txBody>
      </p:sp>
      <p:pic>
        <p:nvPicPr>
          <p:cNvPr id="356" name="Google Shape;356;p60"/>
          <p:cNvPicPr preferRelativeResize="0"/>
          <p:nvPr/>
        </p:nvPicPr>
        <p:blipFill>
          <a:blip r:embed="rId3">
            <a:alphaModFix/>
          </a:blip>
          <a:stretch>
            <a:fillRect/>
          </a:stretch>
        </p:blipFill>
        <p:spPr>
          <a:xfrm>
            <a:off x="1049250" y="1170125"/>
            <a:ext cx="7045504" cy="1950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Inception(V3) (2015)</a:t>
            </a:r>
            <a:endParaRPr>
              <a:latin typeface="Times New Roman"/>
              <a:ea typeface="Times New Roman"/>
              <a:cs typeface="Times New Roman"/>
              <a:sym typeface="Times New Roman"/>
            </a:endParaRPr>
          </a:p>
        </p:txBody>
      </p:sp>
      <p:sp>
        <p:nvSpPr>
          <p:cNvPr id="362" name="Google Shape;362;p61"/>
          <p:cNvSpPr txBox="1"/>
          <p:nvPr>
            <p:ph idx="1" type="body"/>
          </p:nvPr>
        </p:nvSpPr>
        <p:spPr>
          <a:xfrm>
            <a:off x="311700" y="3793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After each conv, also uses ReLU and BatchNorm (we’ll cover in 2 weeks)</a:t>
            </a:r>
            <a:endParaRPr>
              <a:latin typeface="Times New Roman"/>
              <a:ea typeface="Times New Roman"/>
              <a:cs typeface="Times New Roman"/>
              <a:sym typeface="Times New Roman"/>
            </a:endParaRPr>
          </a:p>
        </p:txBody>
      </p:sp>
      <p:pic>
        <p:nvPicPr>
          <p:cNvPr id="363" name="Google Shape;363;p61"/>
          <p:cNvPicPr preferRelativeResize="0"/>
          <p:nvPr/>
        </p:nvPicPr>
        <p:blipFill>
          <a:blip r:embed="rId3">
            <a:alphaModFix/>
          </a:blip>
          <a:stretch>
            <a:fillRect/>
          </a:stretch>
        </p:blipFill>
        <p:spPr>
          <a:xfrm>
            <a:off x="1240938" y="1151700"/>
            <a:ext cx="6662124" cy="2956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That’s pretty complicated</a:t>
            </a:r>
            <a:endParaRPr>
              <a:latin typeface="Times New Roman"/>
              <a:ea typeface="Times New Roman"/>
              <a:cs typeface="Times New Roman"/>
              <a:sym typeface="Times New Roman"/>
            </a:endParaRPr>
          </a:p>
        </p:txBody>
      </p:sp>
      <p:sp>
        <p:nvSpPr>
          <p:cNvPr id="369" name="Google Shape;369;p62"/>
          <p:cNvSpPr txBox="1"/>
          <p:nvPr>
            <p:ph idx="1" type="body"/>
          </p:nvPr>
        </p:nvSpPr>
        <p:spPr>
          <a:xfrm>
            <a:off x="311700" y="1074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It’s built from simple ideas, though.</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Inception module:</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The point is just to include all the different possible kernel sizes.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Iterating some small kernels is similar to using a larger one:</a:t>
            </a:r>
            <a:endParaRPr>
              <a:latin typeface="Times New Roman"/>
              <a:ea typeface="Times New Roman"/>
              <a:cs typeface="Times New Roman"/>
              <a:sym typeface="Times New Roman"/>
            </a:endParaRPr>
          </a:p>
        </p:txBody>
      </p:sp>
      <p:pic>
        <p:nvPicPr>
          <p:cNvPr id="370" name="Google Shape;370;p62"/>
          <p:cNvPicPr preferRelativeResize="0"/>
          <p:nvPr/>
        </p:nvPicPr>
        <p:blipFill>
          <a:blip r:embed="rId3">
            <a:alphaModFix/>
          </a:blip>
          <a:stretch>
            <a:fillRect/>
          </a:stretch>
        </p:blipFill>
        <p:spPr>
          <a:xfrm>
            <a:off x="3527075" y="1921575"/>
            <a:ext cx="2224801" cy="1913676"/>
          </a:xfrm>
          <a:prstGeom prst="rect">
            <a:avLst/>
          </a:prstGeom>
          <a:noFill/>
          <a:ln>
            <a:noFill/>
          </a:ln>
        </p:spPr>
      </p:pic>
      <p:pic>
        <p:nvPicPr>
          <p:cNvPr id="371" name="Google Shape;371;p62"/>
          <p:cNvPicPr preferRelativeResize="0"/>
          <p:nvPr/>
        </p:nvPicPr>
        <p:blipFill>
          <a:blip r:embed="rId4">
            <a:alphaModFix/>
          </a:blip>
          <a:stretch>
            <a:fillRect/>
          </a:stretch>
        </p:blipFill>
        <p:spPr>
          <a:xfrm>
            <a:off x="6977875" y="3142225"/>
            <a:ext cx="1929848" cy="1861924"/>
          </a:xfrm>
          <a:prstGeom prst="rect">
            <a:avLst/>
          </a:prstGeom>
          <a:noFill/>
          <a:ln>
            <a:noFill/>
          </a:ln>
        </p:spPr>
      </p:pic>
      <p:sp>
        <p:nvSpPr>
          <p:cNvPr id="372" name="Google Shape;372;p62"/>
          <p:cNvSpPr txBox="1"/>
          <p:nvPr>
            <p:ph idx="1" type="body"/>
          </p:nvPr>
        </p:nvSpPr>
        <p:spPr>
          <a:xfrm>
            <a:off x="2824977" y="1508450"/>
            <a:ext cx="35568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Original</a:t>
            </a:r>
            <a:endParaRPr>
              <a:latin typeface="Times New Roman"/>
              <a:ea typeface="Times New Roman"/>
              <a:cs typeface="Times New Roman"/>
              <a:sym typeface="Times New Roman"/>
            </a:endParaRPr>
          </a:p>
        </p:txBody>
      </p:sp>
      <p:sp>
        <p:nvSpPr>
          <p:cNvPr id="373" name="Google Shape;373;p62"/>
          <p:cNvSpPr txBox="1"/>
          <p:nvPr>
            <p:ph idx="1" type="body"/>
          </p:nvPr>
        </p:nvSpPr>
        <p:spPr>
          <a:xfrm>
            <a:off x="6185752" y="2760200"/>
            <a:ext cx="35568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Later version</a:t>
            </a:r>
            <a:endParaRPr>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Why the smaller kernels?</a:t>
            </a:r>
            <a:endParaRPr>
              <a:latin typeface="Times New Roman"/>
              <a:ea typeface="Times New Roman"/>
              <a:cs typeface="Times New Roman"/>
              <a:sym typeface="Times New Roman"/>
            </a:endParaRPr>
          </a:p>
        </p:txBody>
      </p:sp>
      <p:sp>
        <p:nvSpPr>
          <p:cNvPr id="379" name="Google Shape;379;p63"/>
          <p:cNvSpPr txBox="1"/>
          <p:nvPr>
            <p:ph idx="1" type="body"/>
          </p:nvPr>
        </p:nvSpPr>
        <p:spPr>
          <a:xfrm>
            <a:off x="311700" y="1074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At first, people thought large kernels were good.</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After all, small ones are a special case.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And large kernels include longer distance info.</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But, several small ones in series can have a similar impact.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It’s cheaper - both in parameters and in computation time.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Now, people mostly use 3x3 (or 1x1).</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8"/>
          <p:cNvSpPr txBox="1"/>
          <p:nvPr/>
        </p:nvSpPr>
        <p:spPr>
          <a:xfrm>
            <a:off x="152400" y="1105475"/>
            <a:ext cx="4911000" cy="345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Linear regions in ReLU nets </a:t>
            </a:r>
            <a:endParaRPr>
              <a:latin typeface="Times New Roman"/>
              <a:ea typeface="Times New Roman"/>
              <a:cs typeface="Times New Roman"/>
              <a:sym typeface="Times New Roman"/>
            </a:endParaRPr>
          </a:p>
        </p:txBody>
      </p:sp>
      <p:sp>
        <p:nvSpPr>
          <p:cNvPr id="127" name="Google Shape;127;p28"/>
          <p:cNvSpPr txBox="1"/>
          <p:nvPr>
            <p:ph idx="1" type="body"/>
          </p:nvPr>
        </p:nvSpPr>
        <p:spPr>
          <a:xfrm>
            <a:off x="5812925" y="4561200"/>
            <a:ext cx="3236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Hanin &amp; Rolnick (2019)</a:t>
            </a:r>
            <a:endParaRPr>
              <a:latin typeface="Times New Roman"/>
              <a:ea typeface="Times New Roman"/>
              <a:cs typeface="Times New Roman"/>
              <a:sym typeface="Times New Roman"/>
            </a:endParaRPr>
          </a:p>
        </p:txBody>
      </p:sp>
      <p:pic>
        <p:nvPicPr>
          <p:cNvPr id="128" name="Google Shape;128;p28"/>
          <p:cNvPicPr preferRelativeResize="0"/>
          <p:nvPr/>
        </p:nvPicPr>
        <p:blipFill>
          <a:blip r:embed="rId3">
            <a:alphaModFix/>
          </a:blip>
          <a:stretch>
            <a:fillRect/>
          </a:stretch>
        </p:blipFill>
        <p:spPr>
          <a:xfrm>
            <a:off x="5295950" y="1387951"/>
            <a:ext cx="3612550" cy="2803000"/>
          </a:xfrm>
          <a:prstGeom prst="rect">
            <a:avLst/>
          </a:prstGeom>
          <a:noFill/>
          <a:ln>
            <a:noFill/>
          </a:ln>
        </p:spPr>
      </p:pic>
      <p:pic>
        <p:nvPicPr>
          <p:cNvPr id="129" name="Google Shape;129;p28"/>
          <p:cNvPicPr preferRelativeResize="0"/>
          <p:nvPr/>
        </p:nvPicPr>
        <p:blipFill>
          <a:blip r:embed="rId4">
            <a:alphaModFix/>
          </a:blip>
          <a:stretch>
            <a:fillRect/>
          </a:stretch>
        </p:blipFill>
        <p:spPr>
          <a:xfrm>
            <a:off x="228600" y="1170125"/>
            <a:ext cx="4762625" cy="3292887"/>
          </a:xfrm>
          <a:prstGeom prst="rect">
            <a:avLst/>
          </a:prstGeom>
          <a:noFill/>
          <a:ln>
            <a:noFill/>
          </a:ln>
        </p:spPr>
      </p:pic>
      <p:sp>
        <p:nvSpPr>
          <p:cNvPr id="130" name="Google Shape;130;p28"/>
          <p:cNvSpPr txBox="1"/>
          <p:nvPr>
            <p:ph idx="1" type="body"/>
          </p:nvPr>
        </p:nvSpPr>
        <p:spPr>
          <a:xfrm>
            <a:off x="5416000" y="597425"/>
            <a:ext cx="34926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Plane through 3 MNIST examples Depth 3, width 64 network at init</a:t>
            </a:r>
            <a:endParaRPr>
              <a:latin typeface="Times New Roman"/>
              <a:ea typeface="Times New Roman"/>
              <a:cs typeface="Times New Roman"/>
              <a:sym typeface="Times New Roman"/>
            </a:endParaRPr>
          </a:p>
          <a:p>
            <a:pPr indent="0" lvl="0" marL="0" rtl="0" algn="ctr">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Times New Roman"/>
                <a:ea typeface="Times New Roman"/>
                <a:cs typeface="Times New Roman"/>
                <a:sym typeface="Times New Roman"/>
              </a:rPr>
              <a:t>Performance of convolutional architectures on ImageNet</a:t>
            </a:r>
            <a:endParaRPr sz="2800">
              <a:latin typeface="Times New Roman"/>
              <a:ea typeface="Times New Roman"/>
              <a:cs typeface="Times New Roman"/>
              <a:sym typeface="Times New Roman"/>
            </a:endParaRPr>
          </a:p>
        </p:txBody>
      </p:sp>
      <p:pic>
        <p:nvPicPr>
          <p:cNvPr id="385" name="Google Shape;385;p64"/>
          <p:cNvPicPr preferRelativeResize="0"/>
          <p:nvPr/>
        </p:nvPicPr>
        <p:blipFill>
          <a:blip r:embed="rId3">
            <a:alphaModFix/>
          </a:blip>
          <a:stretch>
            <a:fillRect/>
          </a:stretch>
        </p:blipFill>
        <p:spPr>
          <a:xfrm>
            <a:off x="1715200" y="1088575"/>
            <a:ext cx="5713608" cy="3820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5"/>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Applications of CNNs</a:t>
            </a:r>
            <a:endParaRPr b="1" sz="3600">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Image recognition</a:t>
            </a:r>
            <a:endParaRPr>
              <a:latin typeface="Times New Roman"/>
              <a:ea typeface="Times New Roman"/>
              <a:cs typeface="Times New Roman"/>
              <a:sym typeface="Times New Roman"/>
            </a:endParaRPr>
          </a:p>
        </p:txBody>
      </p:sp>
      <p:pic>
        <p:nvPicPr>
          <p:cNvPr id="396" name="Google Shape;396;p66"/>
          <p:cNvPicPr preferRelativeResize="0"/>
          <p:nvPr/>
        </p:nvPicPr>
        <p:blipFill>
          <a:blip r:embed="rId3">
            <a:alphaModFix/>
          </a:blip>
          <a:stretch>
            <a:fillRect/>
          </a:stretch>
        </p:blipFill>
        <p:spPr>
          <a:xfrm>
            <a:off x="1707263" y="1152475"/>
            <a:ext cx="5729475" cy="3007974"/>
          </a:xfrm>
          <a:prstGeom prst="rect">
            <a:avLst/>
          </a:prstGeom>
          <a:noFill/>
          <a:ln>
            <a:noFill/>
          </a:ln>
        </p:spPr>
      </p:pic>
      <p:sp>
        <p:nvSpPr>
          <p:cNvPr id="397" name="Google Shape;397;p66"/>
          <p:cNvSpPr txBox="1"/>
          <p:nvPr>
            <p:ph idx="1" type="body"/>
          </p:nvPr>
        </p:nvSpPr>
        <p:spPr>
          <a:xfrm>
            <a:off x="1664712" y="4204700"/>
            <a:ext cx="58146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Cornell Lab of Ornithology, Merlin bird identification app (see Van Horn et al. 2015)</a:t>
            </a:r>
            <a:endParaRPr>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Style transfer</a:t>
            </a:r>
            <a:endParaRPr>
              <a:latin typeface="Times New Roman"/>
              <a:ea typeface="Times New Roman"/>
              <a:cs typeface="Times New Roman"/>
              <a:sym typeface="Times New Roman"/>
            </a:endParaRPr>
          </a:p>
        </p:txBody>
      </p:sp>
      <p:pic>
        <p:nvPicPr>
          <p:cNvPr id="403" name="Google Shape;403;p67"/>
          <p:cNvPicPr preferRelativeResize="0"/>
          <p:nvPr/>
        </p:nvPicPr>
        <p:blipFill rotWithShape="1">
          <a:blip r:embed="rId3">
            <a:alphaModFix/>
          </a:blip>
          <a:srcRect b="19106" l="5536" r="8634" t="6950"/>
          <a:stretch/>
        </p:blipFill>
        <p:spPr>
          <a:xfrm>
            <a:off x="4572050" y="618700"/>
            <a:ext cx="3893574" cy="4341123"/>
          </a:xfrm>
          <a:prstGeom prst="rect">
            <a:avLst/>
          </a:prstGeom>
          <a:noFill/>
          <a:ln>
            <a:noFill/>
          </a:ln>
        </p:spPr>
      </p:pic>
      <p:sp>
        <p:nvSpPr>
          <p:cNvPr id="404" name="Google Shape;404;p67"/>
          <p:cNvSpPr txBox="1"/>
          <p:nvPr>
            <p:ph idx="1" type="body"/>
          </p:nvPr>
        </p:nvSpPr>
        <p:spPr>
          <a:xfrm>
            <a:off x="4740427" y="150975"/>
            <a:ext cx="35568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Gatys et al. (2016)</a:t>
            </a:r>
            <a:endParaRPr>
              <a:latin typeface="Times New Roman"/>
              <a:ea typeface="Times New Roman"/>
              <a:cs typeface="Times New Roman"/>
              <a:sym typeface="Times New Roman"/>
            </a:endParaRPr>
          </a:p>
        </p:txBody>
      </p:sp>
      <p:sp>
        <p:nvSpPr>
          <p:cNvPr id="405" name="Google Shape;405;p6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Content is measured by deeper layers.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Style is measured by the correlations between feature vectors at lower layers.</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sz="6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u="sng">
                <a:latin typeface="Times New Roman"/>
                <a:ea typeface="Times New Roman"/>
                <a:cs typeface="Times New Roman"/>
                <a:sym typeface="Times New Roman"/>
              </a:rPr>
              <a:t>Objective 1</a:t>
            </a:r>
            <a:r>
              <a:rPr lang="en">
                <a:latin typeface="Times New Roman"/>
                <a:ea typeface="Times New Roman"/>
                <a:cs typeface="Times New Roman"/>
                <a:sym typeface="Times New Roman"/>
              </a:rPr>
              <a:t>: Minimize content difference between new image and content template.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u="sng">
                <a:latin typeface="Times New Roman"/>
                <a:ea typeface="Times New Roman"/>
                <a:cs typeface="Times New Roman"/>
                <a:sym typeface="Times New Roman"/>
              </a:rPr>
              <a:t>Objective 2</a:t>
            </a:r>
            <a:r>
              <a:rPr lang="en">
                <a:latin typeface="Times New Roman"/>
                <a:ea typeface="Times New Roman"/>
                <a:cs typeface="Times New Roman"/>
                <a:sym typeface="Times New Roman"/>
              </a:rPr>
              <a:t>: Minimize style difference between new image and style template.</a:t>
            </a:r>
            <a:endParaRPr>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Image segmentation</a:t>
            </a:r>
            <a:endParaRPr>
              <a:latin typeface="Times New Roman"/>
              <a:ea typeface="Times New Roman"/>
              <a:cs typeface="Times New Roman"/>
              <a:sym typeface="Times New Roman"/>
            </a:endParaRPr>
          </a:p>
        </p:txBody>
      </p:sp>
      <p:pic>
        <p:nvPicPr>
          <p:cNvPr id="411" name="Google Shape;411;p68"/>
          <p:cNvPicPr preferRelativeResize="0"/>
          <p:nvPr/>
        </p:nvPicPr>
        <p:blipFill>
          <a:blip r:embed="rId3">
            <a:alphaModFix/>
          </a:blip>
          <a:stretch>
            <a:fillRect/>
          </a:stretch>
        </p:blipFill>
        <p:spPr>
          <a:xfrm>
            <a:off x="322625" y="1844375"/>
            <a:ext cx="4570926" cy="3045325"/>
          </a:xfrm>
          <a:prstGeom prst="rect">
            <a:avLst/>
          </a:prstGeom>
          <a:noFill/>
          <a:ln>
            <a:noFill/>
          </a:ln>
        </p:spPr>
      </p:pic>
      <p:sp>
        <p:nvSpPr>
          <p:cNvPr id="412" name="Google Shape;412;p68"/>
          <p:cNvSpPr txBox="1"/>
          <p:nvPr>
            <p:ph idx="1" type="body"/>
          </p:nvPr>
        </p:nvSpPr>
        <p:spPr>
          <a:xfrm>
            <a:off x="829690" y="1337600"/>
            <a:ext cx="35568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U-Net (Ronneberger et al. 2015)</a:t>
            </a:r>
            <a:endParaRPr>
              <a:latin typeface="Times New Roman"/>
              <a:ea typeface="Times New Roman"/>
              <a:cs typeface="Times New Roman"/>
              <a:sym typeface="Times New Roman"/>
            </a:endParaRPr>
          </a:p>
        </p:txBody>
      </p:sp>
      <p:pic>
        <p:nvPicPr>
          <p:cNvPr id="413" name="Google Shape;413;p68"/>
          <p:cNvPicPr preferRelativeResize="0"/>
          <p:nvPr/>
        </p:nvPicPr>
        <p:blipFill>
          <a:blip r:embed="rId4">
            <a:alphaModFix/>
          </a:blip>
          <a:stretch>
            <a:fillRect/>
          </a:stretch>
        </p:blipFill>
        <p:spPr>
          <a:xfrm>
            <a:off x="5149801" y="2132688"/>
            <a:ext cx="3793249" cy="1859099"/>
          </a:xfrm>
          <a:prstGeom prst="rect">
            <a:avLst/>
          </a:prstGeom>
          <a:noFill/>
          <a:ln>
            <a:noFill/>
          </a:ln>
        </p:spPr>
      </p:pic>
      <p:sp>
        <p:nvSpPr>
          <p:cNvPr id="414" name="Google Shape;414;p68"/>
          <p:cNvSpPr txBox="1"/>
          <p:nvPr>
            <p:ph idx="1" type="body"/>
          </p:nvPr>
        </p:nvSpPr>
        <p:spPr>
          <a:xfrm>
            <a:off x="5275490" y="1261400"/>
            <a:ext cx="35568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Segmenting biological cell membranes</a:t>
            </a:r>
            <a:endParaRPr>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Insights of U-Net</a:t>
            </a:r>
            <a:endParaRPr>
              <a:latin typeface="Times New Roman"/>
              <a:ea typeface="Times New Roman"/>
              <a:cs typeface="Times New Roman"/>
              <a:sym typeface="Times New Roman"/>
            </a:endParaRPr>
          </a:p>
        </p:txBody>
      </p:sp>
      <p:sp>
        <p:nvSpPr>
          <p:cNvPr id="420" name="Google Shape;420;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“Up-convolution”</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Fixes the problem of s</a:t>
            </a:r>
            <a:r>
              <a:rPr lang="en">
                <a:latin typeface="Times New Roman"/>
                <a:ea typeface="Times New Roman"/>
                <a:cs typeface="Times New Roman"/>
                <a:sym typeface="Times New Roman"/>
              </a:rPr>
              <a:t>hrinking images with CNNs</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One example of how to make “fully convolutional” nets: pixels to pixels</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“Up-convolution” is just upsampling, then convolution</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Allows for refinement of the upsample by learned weights</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Goes along with decreasing the number of feature channels</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Not the same as “de-convolution”.</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Connections across the “U” in the architecture</a:t>
            </a:r>
            <a:endParaRPr>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3D convolution</a:t>
            </a:r>
            <a:endParaRPr>
              <a:latin typeface="Times New Roman"/>
              <a:ea typeface="Times New Roman"/>
              <a:cs typeface="Times New Roman"/>
              <a:sym typeface="Times New Roman"/>
            </a:endParaRPr>
          </a:p>
        </p:txBody>
      </p:sp>
      <p:pic>
        <p:nvPicPr>
          <p:cNvPr id="426" name="Google Shape;426;p70"/>
          <p:cNvPicPr preferRelativeResize="0"/>
          <p:nvPr/>
        </p:nvPicPr>
        <p:blipFill>
          <a:blip r:embed="rId3">
            <a:alphaModFix/>
          </a:blip>
          <a:stretch>
            <a:fillRect/>
          </a:stretch>
        </p:blipFill>
        <p:spPr>
          <a:xfrm>
            <a:off x="1997949" y="1050025"/>
            <a:ext cx="6777371" cy="1607275"/>
          </a:xfrm>
          <a:prstGeom prst="rect">
            <a:avLst/>
          </a:prstGeom>
          <a:noFill/>
          <a:ln>
            <a:noFill/>
          </a:ln>
        </p:spPr>
      </p:pic>
      <p:pic>
        <p:nvPicPr>
          <p:cNvPr id="427" name="Google Shape;427;p70"/>
          <p:cNvPicPr preferRelativeResize="0"/>
          <p:nvPr/>
        </p:nvPicPr>
        <p:blipFill>
          <a:blip r:embed="rId4">
            <a:alphaModFix/>
          </a:blip>
          <a:stretch>
            <a:fillRect/>
          </a:stretch>
        </p:blipFill>
        <p:spPr>
          <a:xfrm>
            <a:off x="2047250" y="3201300"/>
            <a:ext cx="6678770" cy="1759699"/>
          </a:xfrm>
          <a:prstGeom prst="rect">
            <a:avLst/>
          </a:prstGeom>
          <a:noFill/>
          <a:ln>
            <a:noFill/>
          </a:ln>
        </p:spPr>
      </p:pic>
      <p:sp>
        <p:nvSpPr>
          <p:cNvPr id="428" name="Google Shape;428;p70"/>
          <p:cNvSpPr txBox="1"/>
          <p:nvPr>
            <p:ph idx="1" type="body"/>
          </p:nvPr>
        </p:nvSpPr>
        <p:spPr>
          <a:xfrm>
            <a:off x="3554388" y="637050"/>
            <a:ext cx="36645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Motion in videos - Tran et al. (2015)</a:t>
            </a:r>
            <a:endParaRPr>
              <a:latin typeface="Times New Roman"/>
              <a:ea typeface="Times New Roman"/>
              <a:cs typeface="Times New Roman"/>
              <a:sym typeface="Times New Roman"/>
            </a:endParaRPr>
          </a:p>
        </p:txBody>
      </p:sp>
      <p:sp>
        <p:nvSpPr>
          <p:cNvPr id="429" name="Google Shape;429;p70"/>
          <p:cNvSpPr txBox="1"/>
          <p:nvPr>
            <p:ph idx="1" type="body"/>
          </p:nvPr>
        </p:nvSpPr>
        <p:spPr>
          <a:xfrm>
            <a:off x="2805151" y="2765800"/>
            <a:ext cx="51630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Objects from images w/ depths - Song &amp; Xiao (2016)  </a:t>
            </a:r>
            <a:endParaRPr>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Speech recognition</a:t>
            </a:r>
            <a:endParaRPr>
              <a:latin typeface="Times New Roman"/>
              <a:ea typeface="Times New Roman"/>
              <a:cs typeface="Times New Roman"/>
              <a:sym typeface="Times New Roman"/>
            </a:endParaRPr>
          </a:p>
        </p:txBody>
      </p:sp>
      <p:pic>
        <p:nvPicPr>
          <p:cNvPr id="435" name="Google Shape;435;p71"/>
          <p:cNvPicPr preferRelativeResize="0"/>
          <p:nvPr/>
        </p:nvPicPr>
        <p:blipFill>
          <a:blip r:embed="rId3">
            <a:alphaModFix/>
          </a:blip>
          <a:stretch>
            <a:fillRect/>
          </a:stretch>
        </p:blipFill>
        <p:spPr>
          <a:xfrm>
            <a:off x="3446815" y="1017725"/>
            <a:ext cx="5591835" cy="2923600"/>
          </a:xfrm>
          <a:prstGeom prst="rect">
            <a:avLst/>
          </a:prstGeom>
          <a:noFill/>
          <a:ln>
            <a:noFill/>
          </a:ln>
        </p:spPr>
      </p:pic>
      <p:sp>
        <p:nvSpPr>
          <p:cNvPr id="436" name="Google Shape;436;p71"/>
          <p:cNvSpPr txBox="1"/>
          <p:nvPr>
            <p:ph idx="1" type="body"/>
          </p:nvPr>
        </p:nvSpPr>
        <p:spPr>
          <a:xfrm>
            <a:off x="4464327" y="445025"/>
            <a:ext cx="35568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Zhang et al. 2017</a:t>
            </a:r>
            <a:endParaRPr>
              <a:latin typeface="Times New Roman"/>
              <a:ea typeface="Times New Roman"/>
              <a:cs typeface="Times New Roman"/>
              <a:sym typeface="Times New Roman"/>
            </a:endParaRPr>
          </a:p>
        </p:txBody>
      </p:sp>
      <p:sp>
        <p:nvSpPr>
          <p:cNvPr id="437" name="Google Shape;437;p71"/>
          <p:cNvSpPr txBox="1"/>
          <p:nvPr>
            <p:ph idx="1" type="body"/>
          </p:nvPr>
        </p:nvSpPr>
        <p:spPr>
          <a:xfrm>
            <a:off x="311700" y="3988175"/>
            <a:ext cx="8520600" cy="103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CNN competitive with RNNs (e.g. LSTMs)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10 layers, 3x5 conv, 3x1 pooling - deep enough for temporal dependencies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TIMIT task, classifying phonemes</a:t>
            </a:r>
            <a:endParaRPr>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Graph convolution</a:t>
            </a:r>
            <a:endParaRPr>
              <a:latin typeface="Times New Roman"/>
              <a:ea typeface="Times New Roman"/>
              <a:cs typeface="Times New Roman"/>
              <a:sym typeface="Times New Roman"/>
            </a:endParaRPr>
          </a:p>
        </p:txBody>
      </p:sp>
      <p:sp>
        <p:nvSpPr>
          <p:cNvPr id="443" name="Google Shape;443;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For a full intro: </a:t>
            </a:r>
            <a:r>
              <a:rPr lang="en" u="sng">
                <a:solidFill>
                  <a:schemeClr val="hlink"/>
                </a:solidFill>
                <a:latin typeface="Times New Roman"/>
                <a:ea typeface="Times New Roman"/>
                <a:cs typeface="Times New Roman"/>
                <a:sym typeface="Times New Roman"/>
                <a:hlinkClick r:id="rId3"/>
              </a:rPr>
              <a:t>https://tkipf.github.io/graph-convolutional-networks/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Basic idea:</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A convolution for matrices is a “local” combination of entries in the matrix</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Can do the same thing for a graph</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Here, “local” is whatever nodes a node is adjacent to</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Just the tip of an iceberg…</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Used in learning stuff about molecules, citations, social networks, etc.</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3"/>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CNNs in PyTorch</a:t>
            </a:r>
            <a:endParaRPr b="1" sz="3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Linear regions in ReLU nets </a:t>
            </a:r>
            <a:endParaRPr>
              <a:latin typeface="Times New Roman"/>
              <a:ea typeface="Times New Roman"/>
              <a:cs typeface="Times New Roman"/>
              <a:sym typeface="Times New Roman"/>
            </a:endParaRPr>
          </a:p>
        </p:txBody>
      </p:sp>
      <p:sp>
        <p:nvSpPr>
          <p:cNvPr id="136" name="Google Shape;136;p29"/>
          <p:cNvSpPr txBox="1"/>
          <p:nvPr>
            <p:ph idx="1" type="body"/>
          </p:nvPr>
        </p:nvSpPr>
        <p:spPr>
          <a:xfrm>
            <a:off x="311700" y="1457275"/>
            <a:ext cx="8380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u="sng">
                <a:latin typeface="Times New Roman"/>
                <a:ea typeface="Times New Roman"/>
                <a:cs typeface="Times New Roman"/>
                <a:sym typeface="Times New Roman"/>
              </a:rPr>
              <a:t>First moral</a:t>
            </a:r>
            <a:r>
              <a:rPr lang="en">
                <a:latin typeface="Times New Roman"/>
                <a:ea typeface="Times New Roman"/>
                <a:cs typeface="Times New Roman"/>
                <a:sym typeface="Times New Roman"/>
              </a:rPr>
              <a:t>: not nearly as many regions as expected, at least at init</a:t>
            </a:r>
            <a:endParaRPr>
              <a:latin typeface="Times New Roman"/>
              <a:ea typeface="Times New Roman"/>
              <a:cs typeface="Times New Roman"/>
              <a:sym typeface="Times New Roman"/>
            </a:endParaRPr>
          </a:p>
          <a:p>
            <a:pPr indent="-317500" lvl="1" marL="914400" rtl="0" algn="l">
              <a:spcBef>
                <a:spcPts val="1600"/>
              </a:spcBef>
              <a:spcAft>
                <a:spcPts val="0"/>
              </a:spcAft>
              <a:buSzPts val="1400"/>
              <a:buFont typeface="Times New Roman"/>
              <a:buChar char="○"/>
            </a:pPr>
            <a:r>
              <a:rPr lang="en">
                <a:latin typeface="Times New Roman"/>
                <a:ea typeface="Times New Roman"/>
                <a:cs typeface="Times New Roman"/>
                <a:sym typeface="Times New Roman"/>
              </a:rPr>
              <a:t>The nets aren’t nearly as complex as they can be - implicit regularization?</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u="sng">
                <a:latin typeface="Times New Roman"/>
                <a:ea typeface="Times New Roman"/>
                <a:cs typeface="Times New Roman"/>
                <a:sym typeface="Times New Roman"/>
              </a:rPr>
              <a:t>Second moral</a:t>
            </a:r>
            <a:r>
              <a:rPr lang="en">
                <a:latin typeface="Times New Roman"/>
                <a:ea typeface="Times New Roman"/>
                <a:cs typeface="Times New Roman"/>
                <a:sym typeface="Times New Roman"/>
              </a:rPr>
              <a:t>: the # of regions decreases, then increases again, during training</a:t>
            </a:r>
            <a:endParaRPr>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Defining a CNN in PyTorch</a:t>
            </a:r>
            <a:endParaRPr>
              <a:latin typeface="Times New Roman"/>
              <a:ea typeface="Times New Roman"/>
              <a:cs typeface="Times New Roman"/>
              <a:sym typeface="Times New Roman"/>
            </a:endParaRPr>
          </a:p>
        </p:txBody>
      </p:sp>
      <p:pic>
        <p:nvPicPr>
          <p:cNvPr id="454" name="Google Shape;454;p74"/>
          <p:cNvPicPr preferRelativeResize="0"/>
          <p:nvPr/>
        </p:nvPicPr>
        <p:blipFill>
          <a:blip r:embed="rId3">
            <a:alphaModFix/>
          </a:blip>
          <a:stretch>
            <a:fillRect/>
          </a:stretch>
        </p:blipFill>
        <p:spPr>
          <a:xfrm>
            <a:off x="2802813" y="1136200"/>
            <a:ext cx="3538374" cy="3164199"/>
          </a:xfrm>
          <a:prstGeom prst="rect">
            <a:avLst/>
          </a:prstGeom>
          <a:noFill/>
          <a:ln>
            <a:noFill/>
          </a:ln>
        </p:spPr>
      </p:pic>
      <p:sp>
        <p:nvSpPr>
          <p:cNvPr id="455" name="Google Shape;455;p74"/>
          <p:cNvSpPr txBox="1"/>
          <p:nvPr>
            <p:ph idx="1" type="body"/>
          </p:nvPr>
        </p:nvSpPr>
        <p:spPr>
          <a:xfrm>
            <a:off x="1593300" y="4370575"/>
            <a:ext cx="5957400" cy="53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Times New Roman"/>
                <a:ea typeface="Times New Roman"/>
                <a:cs typeface="Times New Roman"/>
                <a:sym typeface="Times New Roman"/>
              </a:rPr>
              <a:t>https://pytorch.org/docs/stable/nn.html#convolution-functions</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Linear regions in ReLU nets </a:t>
            </a:r>
            <a:endParaRPr>
              <a:latin typeface="Times New Roman"/>
              <a:ea typeface="Times New Roman"/>
              <a:cs typeface="Times New Roman"/>
              <a:sym typeface="Times New Roman"/>
            </a:endParaRPr>
          </a:p>
        </p:txBody>
      </p:sp>
      <p:sp>
        <p:nvSpPr>
          <p:cNvPr id="142" name="Google Shape;142;p30"/>
          <p:cNvSpPr txBox="1"/>
          <p:nvPr>
            <p:ph idx="1" type="body"/>
          </p:nvPr>
        </p:nvSpPr>
        <p:spPr>
          <a:xfrm>
            <a:off x="5812925" y="4561200"/>
            <a:ext cx="3236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Hanin &amp; Rolnick (2019)</a:t>
            </a:r>
            <a:endParaRPr>
              <a:latin typeface="Times New Roman"/>
              <a:ea typeface="Times New Roman"/>
              <a:cs typeface="Times New Roman"/>
              <a:sym typeface="Times New Roman"/>
            </a:endParaRPr>
          </a:p>
        </p:txBody>
      </p:sp>
      <p:pic>
        <p:nvPicPr>
          <p:cNvPr id="143" name="Google Shape;143;p30"/>
          <p:cNvPicPr preferRelativeResize="0"/>
          <p:nvPr/>
        </p:nvPicPr>
        <p:blipFill>
          <a:blip r:embed="rId3">
            <a:alphaModFix/>
          </a:blip>
          <a:stretch>
            <a:fillRect/>
          </a:stretch>
        </p:blipFill>
        <p:spPr>
          <a:xfrm>
            <a:off x="169938" y="1772025"/>
            <a:ext cx="2847067" cy="2209050"/>
          </a:xfrm>
          <a:prstGeom prst="rect">
            <a:avLst/>
          </a:prstGeom>
          <a:noFill/>
          <a:ln>
            <a:noFill/>
          </a:ln>
        </p:spPr>
      </p:pic>
      <p:pic>
        <p:nvPicPr>
          <p:cNvPr id="144" name="Google Shape;144;p30"/>
          <p:cNvPicPr preferRelativeResize="0"/>
          <p:nvPr/>
        </p:nvPicPr>
        <p:blipFill>
          <a:blip r:embed="rId4">
            <a:alphaModFix/>
          </a:blip>
          <a:stretch>
            <a:fillRect/>
          </a:stretch>
        </p:blipFill>
        <p:spPr>
          <a:xfrm>
            <a:off x="3155333" y="1772025"/>
            <a:ext cx="2840205" cy="2209050"/>
          </a:xfrm>
          <a:prstGeom prst="rect">
            <a:avLst/>
          </a:prstGeom>
          <a:noFill/>
          <a:ln>
            <a:noFill/>
          </a:ln>
        </p:spPr>
      </p:pic>
      <p:pic>
        <p:nvPicPr>
          <p:cNvPr id="145" name="Google Shape;145;p30"/>
          <p:cNvPicPr preferRelativeResize="0"/>
          <p:nvPr/>
        </p:nvPicPr>
        <p:blipFill>
          <a:blip r:embed="rId5">
            <a:alphaModFix/>
          </a:blip>
          <a:stretch>
            <a:fillRect/>
          </a:stretch>
        </p:blipFill>
        <p:spPr>
          <a:xfrm>
            <a:off x="6133862" y="1772025"/>
            <a:ext cx="2840200" cy="2209042"/>
          </a:xfrm>
          <a:prstGeom prst="rect">
            <a:avLst/>
          </a:prstGeom>
          <a:noFill/>
          <a:ln>
            <a:noFill/>
          </a:ln>
        </p:spPr>
      </p:pic>
      <p:sp>
        <p:nvSpPr>
          <p:cNvPr id="146" name="Google Shape;146;p30"/>
          <p:cNvSpPr txBox="1"/>
          <p:nvPr>
            <p:ph idx="1" type="body"/>
          </p:nvPr>
        </p:nvSpPr>
        <p:spPr>
          <a:xfrm>
            <a:off x="-24875" y="1274350"/>
            <a:ext cx="3236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Initialization</a:t>
            </a:r>
            <a:endParaRPr>
              <a:latin typeface="Times New Roman"/>
              <a:ea typeface="Times New Roman"/>
              <a:cs typeface="Times New Roman"/>
              <a:sym typeface="Times New Roman"/>
            </a:endParaRPr>
          </a:p>
        </p:txBody>
      </p:sp>
      <p:sp>
        <p:nvSpPr>
          <p:cNvPr id="147" name="Google Shape;147;p30"/>
          <p:cNvSpPr txBox="1"/>
          <p:nvPr>
            <p:ph idx="1" type="body"/>
          </p:nvPr>
        </p:nvSpPr>
        <p:spPr>
          <a:xfrm>
            <a:off x="2953650" y="1274350"/>
            <a:ext cx="3236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Epoch 1</a:t>
            </a:r>
            <a:endParaRPr>
              <a:latin typeface="Times New Roman"/>
              <a:ea typeface="Times New Roman"/>
              <a:cs typeface="Times New Roman"/>
              <a:sym typeface="Times New Roman"/>
            </a:endParaRPr>
          </a:p>
        </p:txBody>
      </p:sp>
      <p:sp>
        <p:nvSpPr>
          <p:cNvPr id="148" name="Google Shape;148;p30"/>
          <p:cNvSpPr txBox="1"/>
          <p:nvPr>
            <p:ph idx="1" type="body"/>
          </p:nvPr>
        </p:nvSpPr>
        <p:spPr>
          <a:xfrm>
            <a:off x="5935613" y="1274350"/>
            <a:ext cx="3236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Epoch 20</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Possible connection to generalization/memorization</a:t>
            </a:r>
            <a:endParaRPr>
              <a:latin typeface="Times New Roman"/>
              <a:ea typeface="Times New Roman"/>
              <a:cs typeface="Times New Roman"/>
              <a:sym typeface="Times New Roman"/>
            </a:endParaRPr>
          </a:p>
        </p:txBody>
      </p:sp>
      <p:sp>
        <p:nvSpPr>
          <p:cNvPr id="154" name="Google Shape;154;p31"/>
          <p:cNvSpPr txBox="1"/>
          <p:nvPr>
            <p:ph idx="1" type="body"/>
          </p:nvPr>
        </p:nvSpPr>
        <p:spPr>
          <a:xfrm>
            <a:off x="311700" y="1180725"/>
            <a:ext cx="822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Neural networks can memorize random examples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But they can also generalize</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Arpit et al. (2017) saw that memorization happens </a:t>
            </a:r>
            <a:r>
              <a:rPr i="1" lang="en">
                <a:latin typeface="Times New Roman"/>
                <a:ea typeface="Times New Roman"/>
                <a:cs typeface="Times New Roman"/>
                <a:sym typeface="Times New Roman"/>
              </a:rPr>
              <a:t>after</a:t>
            </a:r>
            <a:r>
              <a:rPr lang="en">
                <a:latin typeface="Times New Roman"/>
                <a:ea typeface="Times New Roman"/>
                <a:cs typeface="Times New Roman"/>
                <a:sym typeface="Times New Roman"/>
              </a:rPr>
              <a:t> generalization</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Maybe having fewer regions goes along with more generalization (simpler function)....</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Outline for today</a:t>
            </a:r>
            <a:endParaRPr>
              <a:latin typeface="Times New Roman"/>
              <a:ea typeface="Times New Roman"/>
              <a:cs typeface="Times New Roman"/>
              <a:sym typeface="Times New Roman"/>
            </a:endParaRPr>
          </a:p>
        </p:txBody>
      </p:sp>
      <p:sp>
        <p:nvSpPr>
          <p:cNvPr id="160" name="Google Shape;16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Neuroscience motivation for convolutional neural nets (CNN)</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Definitions and intuitions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Examples of classic CNNs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Application domains</a:t>
            </a:r>
            <a:endParaRPr>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Char char="●"/>
            </a:pPr>
            <a:r>
              <a:rPr lang="en">
                <a:latin typeface="Times New Roman"/>
                <a:ea typeface="Times New Roman"/>
                <a:cs typeface="Times New Roman"/>
                <a:sym typeface="Times New Roman"/>
              </a:rPr>
              <a:t>CNNs in PyTorch</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3"/>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Visual processing in the brain</a:t>
            </a:r>
            <a:endParaRPr b="1" sz="36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